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4" r:id="rId5"/>
    <p:sldId id="265" r:id="rId6"/>
    <p:sldId id="267" r:id="rId7"/>
    <p:sldId id="268" r:id="rId8"/>
    <p:sldId id="277" r:id="rId9"/>
    <p:sldId id="281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ron Thomas" initials="ST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00"/>
    <a:srgbClr val="007400"/>
    <a:srgbClr val="009900"/>
    <a:srgbClr val="C72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18" autoAdjust="0"/>
    <p:restoredTop sz="93045" autoAdjust="0"/>
  </p:normalViewPr>
  <p:slideViewPr>
    <p:cSldViewPr>
      <p:cViewPr>
        <p:scale>
          <a:sx n="80" d="100"/>
          <a:sy n="80" d="100"/>
        </p:scale>
        <p:origin x="-45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674B0-220C-45A5-8EA3-1CB02A524CDE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B692D-D890-4D81-B10C-A825D9935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38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1528762"/>
            <a:ext cx="3962400" cy="2438400"/>
          </a:xfrm>
          <a:noFill/>
          <a:ln w="19050" cap="rnd">
            <a:noFill/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rgbClr val="007400"/>
                </a:solidFill>
                <a:latin typeface="Bookman Old Style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4114800"/>
            <a:ext cx="3505200" cy="1828800"/>
          </a:xfrm>
          <a:noFill/>
          <a:ln w="19050" cap="rnd"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rgbClr val="007400"/>
                </a:solidFill>
                <a:latin typeface="Bookman Old Style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03" y="475695"/>
            <a:ext cx="4343400" cy="5629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2769" cy="47569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"/>
            <a:ext cx="402769" cy="4873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391885" cy="457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391885" cy="4572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28800"/>
            <a:ext cx="391885" cy="457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0"/>
            <a:ext cx="391885" cy="4572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2743200"/>
            <a:ext cx="391885" cy="4572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7" y="3202619"/>
            <a:ext cx="391885" cy="4572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8" y="3657600"/>
            <a:ext cx="391885" cy="4572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6" y="4114800"/>
            <a:ext cx="391885" cy="4572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0"/>
            <a:ext cx="391885" cy="4572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29200"/>
            <a:ext cx="391885" cy="4572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400"/>
            <a:ext cx="391885" cy="4572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1738"/>
            <a:ext cx="391885" cy="4572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391885" cy="457200"/>
          </a:xfrm>
          <a:prstGeom prst="rect">
            <a:avLst/>
          </a:prstGeom>
        </p:spPr>
      </p:pic>
      <p:sp>
        <p:nvSpPr>
          <p:cNvPr id="28" name="Shape 21"/>
          <p:cNvSpPr txBox="1">
            <a:spLocks noChangeArrowheads="1"/>
          </p:cNvSpPr>
          <p:nvPr userDrawn="1"/>
        </p:nvSpPr>
        <p:spPr bwMode="auto">
          <a:xfrm>
            <a:off x="1162050" y="6477000"/>
            <a:ext cx="67627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1200">
                <a:latin typeface="Times New Roman" pitchFamily="18" charset="0"/>
                <a:ea typeface="MS PGothic" pitchFamily="34" charset="-128"/>
              </a:rPr>
              <a:t>Copyright © 2014 McGraw-Hill Education. All rights reserved. No reproduction or distribution without the prior written consent of  McGraw-Hill Education. </a:t>
            </a:r>
          </a:p>
        </p:txBody>
      </p:sp>
    </p:spTree>
    <p:extLst>
      <p:ext uri="{BB962C8B-B14F-4D97-AF65-F5344CB8AC3E}">
        <p14:creationId xmlns:p14="http://schemas.microsoft.com/office/powerpoint/2010/main" val="380491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722" y="274638"/>
            <a:ext cx="8494776" cy="1173162"/>
          </a:xfrm>
          <a:ln w="15875">
            <a:solidFill>
              <a:srgbClr val="007400"/>
            </a:solidFill>
          </a:ln>
        </p:spPr>
        <p:txBody>
          <a:bodyPr/>
          <a:lstStyle>
            <a:lvl1pPr>
              <a:defRPr>
                <a:solidFill>
                  <a:srgbClr val="007400"/>
                </a:solidFill>
                <a:latin typeface="Bookman Old Style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769" y="1600200"/>
            <a:ext cx="8512631" cy="4876800"/>
          </a:xfrm>
          <a:solidFill>
            <a:schemeClr val="bg1"/>
          </a:solidFill>
          <a:ln w="15875">
            <a:solidFill>
              <a:srgbClr val="007400"/>
            </a:solidFill>
          </a:ln>
        </p:spPr>
        <p:txBody>
          <a:bodyPr/>
          <a:lstStyle>
            <a:lvl1pPr marL="342900" indent="-342900">
              <a:spcAft>
                <a:spcPts val="1200"/>
              </a:spcAft>
              <a:buClr>
                <a:srgbClr val="007400"/>
              </a:buClr>
              <a:buFont typeface="Wingdings" pitchFamily="2" charset="2"/>
              <a:buChar char="§"/>
              <a:defRPr sz="2800"/>
            </a:lvl1pPr>
            <a:lvl2pPr marL="742950" indent="-285750">
              <a:spcAft>
                <a:spcPts val="1200"/>
              </a:spcAft>
              <a:buClr>
                <a:srgbClr val="007400"/>
              </a:buClr>
              <a:buFont typeface="Wingdings" pitchFamily="2" charset="2"/>
              <a:buChar char="§"/>
              <a:defRPr sz="2600"/>
            </a:lvl2pPr>
            <a:lvl3pPr marL="1143000" indent="-228600">
              <a:spcAft>
                <a:spcPts val="1200"/>
              </a:spcAft>
              <a:buClr>
                <a:srgbClr val="007400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rgbClr val="007400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rgbClr val="00740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2769" cy="47569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"/>
            <a:ext cx="402769" cy="48736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391885" cy="4572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391885" cy="4572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28800"/>
            <a:ext cx="391885" cy="4572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0"/>
            <a:ext cx="391885" cy="4572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2743200"/>
            <a:ext cx="391885" cy="4572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7" y="3202619"/>
            <a:ext cx="391885" cy="4572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8" y="3657600"/>
            <a:ext cx="391885" cy="45720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6" y="4114800"/>
            <a:ext cx="391885" cy="4572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0"/>
            <a:ext cx="391885" cy="45720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29200"/>
            <a:ext cx="391885" cy="4572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400"/>
            <a:ext cx="391885" cy="45720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1738"/>
            <a:ext cx="391885" cy="4572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391885" cy="457200"/>
          </a:xfrm>
          <a:prstGeom prst="rect">
            <a:avLst/>
          </a:prstGeom>
        </p:spPr>
      </p:pic>
      <p:sp>
        <p:nvSpPr>
          <p:cNvPr id="25" name="Shape 21"/>
          <p:cNvSpPr txBox="1">
            <a:spLocks noChangeArrowheads="1"/>
          </p:cNvSpPr>
          <p:nvPr userDrawn="1"/>
        </p:nvSpPr>
        <p:spPr bwMode="auto">
          <a:xfrm>
            <a:off x="1162050" y="6477000"/>
            <a:ext cx="67627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1200">
                <a:latin typeface="Times New Roman" pitchFamily="18" charset="0"/>
                <a:ea typeface="MS PGothic" pitchFamily="34" charset="-128"/>
              </a:rPr>
              <a:t>Copyright © 2014 McGraw-Hill Education. All rights reserved. No reproduction or distribution without the prior written consent of  McGraw-Hill Education.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4547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1-</a:t>
            </a:r>
            <a:fld id="{1554D329-120F-4D02-944C-9103E59C19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1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7400"/>
                </a:solidFill>
              </a:defRPr>
            </a:lvl1pPr>
          </a:lstStyle>
          <a:p>
            <a:r>
              <a:rPr lang="en-US" dirty="0" smtClean="0"/>
              <a:t>1-</a:t>
            </a:r>
            <a:fld id="{43A33495-03CF-4DE3-AFC0-D8547E377C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61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0" y="2057400"/>
            <a:ext cx="3962400" cy="1371600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5400" y="3581400"/>
            <a:ext cx="3505200" cy="1828800"/>
          </a:xfrm>
        </p:spPr>
        <p:txBody>
          <a:bodyPr/>
          <a:lstStyle/>
          <a:p>
            <a:r>
              <a:rPr lang="en-US" dirty="0"/>
              <a:t>Studying a Child’s World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58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Emerging Consensus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400" dirty="0"/>
              <a:t>All domains of development are </a:t>
            </a:r>
            <a:r>
              <a:rPr lang="en-US" sz="2400" dirty="0" smtClean="0"/>
              <a:t>interrelated.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Normal development includes a wide range of individual </a:t>
            </a:r>
            <a:r>
              <a:rPr lang="en-US" sz="2400" dirty="0" smtClean="0"/>
              <a:t>differences.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Children help shape their development and influence others’ responses to </a:t>
            </a:r>
            <a:r>
              <a:rPr lang="en-US" sz="2400" dirty="0" smtClean="0"/>
              <a:t>them.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Historical and cultural contexts strongly influence </a:t>
            </a:r>
            <a:r>
              <a:rPr lang="en-US" sz="2400" dirty="0" smtClean="0"/>
              <a:t>development</a:t>
            </a:r>
            <a:r>
              <a:rPr lang="en-US" sz="2400" dirty="0" smtClean="0"/>
              <a:t>.</a:t>
            </a:r>
          </a:p>
          <a:p>
            <a:pPr>
              <a:defRPr/>
            </a:pPr>
            <a:r>
              <a:rPr lang="en-US" sz="2400" dirty="0"/>
              <a:t>Early experience is important, but children can be remarkably resilient.</a:t>
            </a:r>
          </a:p>
          <a:p>
            <a:pPr>
              <a:defRPr/>
            </a:pPr>
            <a:r>
              <a:rPr lang="en-US" sz="2400" dirty="0"/>
              <a:t>Development in childhood affects development throughout the life span.</a:t>
            </a:r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6492875"/>
            <a:ext cx="2133600" cy="365125"/>
          </a:xfrm>
        </p:spPr>
        <p:txBody>
          <a:bodyPr/>
          <a:lstStyle/>
          <a:p>
            <a:r>
              <a:rPr lang="en-US" smtClean="0"/>
              <a:t>1-</a:t>
            </a:r>
            <a:fld id="{43A33495-03CF-4DE3-AFC0-D8547E377C9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3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Early Approaches to Child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b="1"/>
              <a:t>Child </a:t>
            </a:r>
            <a:r>
              <a:rPr lang="en-US" b="1" smtClean="0"/>
              <a:t>development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Scientific </a:t>
            </a:r>
            <a:r>
              <a:rPr lang="en-US" dirty="0"/>
              <a:t>study of processes of change and stability in children from conception through </a:t>
            </a:r>
            <a:r>
              <a:rPr lang="en-US" dirty="0" smtClean="0"/>
              <a:t>adolescence.</a:t>
            </a:r>
            <a:endParaRPr lang="en-US" dirty="0"/>
          </a:p>
          <a:p>
            <a:pPr>
              <a:defRPr/>
            </a:pPr>
            <a:r>
              <a:rPr lang="en-US" dirty="0"/>
              <a:t>Early approaches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/>
              <a:t>Baby biographies </a:t>
            </a:r>
            <a:r>
              <a:rPr lang="en-US" dirty="0" smtClean="0"/>
              <a:t>– First </a:t>
            </a:r>
            <a:r>
              <a:rPr lang="en-US" dirty="0" smtClean="0"/>
              <a:t>recorded in 1787.  </a:t>
            </a:r>
            <a:endParaRPr lang="en-US" dirty="0" smtClean="0"/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Darwin’s </a:t>
            </a:r>
            <a:r>
              <a:rPr lang="en-US" dirty="0"/>
              <a:t>journal </a:t>
            </a:r>
            <a:r>
              <a:rPr lang="en-US" dirty="0" smtClean="0"/>
              <a:t>- 1877</a:t>
            </a:r>
            <a:endParaRPr lang="en-US" dirty="0"/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Development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Scientific respectability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30 more in next three decades</a:t>
            </a:r>
            <a:endParaRPr lang="en-US" dirty="0" smtClean="0"/>
          </a:p>
          <a:p>
            <a:pPr lvl="2">
              <a:lnSpc>
                <a:spcPct val="110000"/>
              </a:lnSpc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6492875"/>
            <a:ext cx="2133600" cy="365125"/>
          </a:xfrm>
        </p:spPr>
        <p:txBody>
          <a:bodyPr/>
          <a:lstStyle/>
          <a:p>
            <a:r>
              <a:rPr lang="en-US" smtClean="0"/>
              <a:t>1-</a:t>
            </a:r>
            <a:fld id="{43A33495-03CF-4DE3-AFC0-D8547E377C9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25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Developmental </a:t>
            </a:r>
            <a:r>
              <a:rPr lang="en-US" dirty="0" smtClean="0"/>
              <a:t>Psychology: 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dirty="0" smtClean="0"/>
              <a:t>Early 20c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Infant survival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Protecting children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Adolescence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Understanding influences on children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Establishment of research institutes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Emergence of child psychology as a true science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Gesell’s studies on stages in motor development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6492875"/>
            <a:ext cx="2133600" cy="365125"/>
          </a:xfrm>
        </p:spPr>
        <p:txBody>
          <a:bodyPr/>
          <a:lstStyle/>
          <a:p>
            <a:r>
              <a:rPr lang="en-US" smtClean="0"/>
              <a:t>1-</a:t>
            </a:r>
            <a:fld id="{43A33495-03CF-4DE3-AFC0-D8547E377C9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5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Domains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b="1" dirty="0"/>
              <a:t>Physical development</a:t>
            </a:r>
            <a:r>
              <a:rPr lang="en-US" dirty="0"/>
              <a:t>: 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Growth </a:t>
            </a:r>
            <a:r>
              <a:rPr lang="en-US" dirty="0"/>
              <a:t>of body and brain</a:t>
            </a:r>
          </a:p>
          <a:p>
            <a:pPr>
              <a:defRPr/>
            </a:pPr>
            <a:r>
              <a:rPr lang="en-US" b="1" dirty="0" smtClean="0"/>
              <a:t>Cognitive </a:t>
            </a:r>
            <a:r>
              <a:rPr lang="en-US" b="1" dirty="0"/>
              <a:t>development</a:t>
            </a:r>
            <a:r>
              <a:rPr lang="en-US" dirty="0"/>
              <a:t>: 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Pattern </a:t>
            </a:r>
            <a:r>
              <a:rPr lang="en-US" dirty="0"/>
              <a:t>of change in mental abilities</a:t>
            </a:r>
          </a:p>
          <a:p>
            <a:pPr>
              <a:defRPr/>
            </a:pPr>
            <a:r>
              <a:rPr lang="en-US" b="1" dirty="0"/>
              <a:t>Psychosocial development</a:t>
            </a:r>
            <a:r>
              <a:rPr lang="en-US" dirty="0"/>
              <a:t>: 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Pattern </a:t>
            </a:r>
            <a:r>
              <a:rPr lang="en-US" dirty="0"/>
              <a:t>of change </a:t>
            </a:r>
            <a:r>
              <a:rPr lang="en-US" dirty="0" smtClean="0"/>
              <a:t>in emotions, personality, and social </a:t>
            </a:r>
            <a:r>
              <a:rPr lang="en-US" dirty="0" smtClean="0"/>
              <a:t>relationships</a:t>
            </a:r>
          </a:p>
          <a:p>
            <a:pPr>
              <a:defRPr/>
            </a:pPr>
            <a:r>
              <a:rPr lang="en-US" b="1" dirty="0" err="1"/>
              <a:t>BioPsychoSocial</a:t>
            </a:r>
            <a:r>
              <a:rPr lang="en-US" b="1" dirty="0"/>
              <a:t> Development</a:t>
            </a:r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6492875"/>
            <a:ext cx="2133600" cy="365125"/>
          </a:xfrm>
        </p:spPr>
        <p:txBody>
          <a:bodyPr/>
          <a:lstStyle/>
          <a:p>
            <a:r>
              <a:rPr lang="en-US" smtClean="0"/>
              <a:t>1-</a:t>
            </a:r>
            <a:fld id="{43A33495-03CF-4DE3-AFC0-D8547E377C9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1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Periods of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6492875"/>
            <a:ext cx="2133600" cy="365125"/>
          </a:xfrm>
        </p:spPr>
        <p:txBody>
          <a:bodyPr/>
          <a:lstStyle/>
          <a:p>
            <a:r>
              <a:rPr lang="en-US" smtClean="0"/>
              <a:t>1-</a:t>
            </a:r>
            <a:fld id="{43A33495-03CF-4DE3-AFC0-D8547E377C92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206993" y="1763713"/>
            <a:ext cx="3193205" cy="825500"/>
            <a:chOff x="428447" y="50618"/>
            <a:chExt cx="5998266" cy="826560"/>
          </a:xfrm>
        </p:grpSpPr>
        <p:sp>
          <p:nvSpPr>
            <p:cNvPr id="6" name="Rounded Rectangle 5"/>
            <p:cNvSpPr/>
            <p:nvPr/>
          </p:nvSpPr>
          <p:spPr>
            <a:xfrm>
              <a:off x="428447" y="50618"/>
              <a:ext cx="5998266" cy="8265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468139" y="90357"/>
              <a:ext cx="5918882" cy="7470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6720" tIns="0" rIns="226720" bIns="0" spcCol="1270" anchor="ctr"/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IN" sz="2600" dirty="0">
                  <a:latin typeface="Aparajita" pitchFamily="34" charset="0"/>
                  <a:cs typeface="Aparajita" pitchFamily="34" charset="0"/>
                </a:rPr>
                <a:t>Prenatal period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251443" y="4613276"/>
            <a:ext cx="3191514" cy="915987"/>
            <a:chOff x="417646" y="25494"/>
            <a:chExt cx="5847049" cy="915120"/>
          </a:xfrm>
        </p:grpSpPr>
        <p:sp>
          <p:nvSpPr>
            <p:cNvPr id="9" name="Rounded Rectangle 8"/>
            <p:cNvSpPr/>
            <p:nvPr/>
          </p:nvSpPr>
          <p:spPr>
            <a:xfrm>
              <a:off x="417646" y="25494"/>
              <a:ext cx="5847049" cy="9151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462551" y="69902"/>
              <a:ext cx="5757237" cy="8263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1005" tIns="0" rIns="221005" bIns="0" spcCol="1270" anchor="ctr"/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IN" sz="2600" dirty="0">
                  <a:latin typeface="Aparajita" pitchFamily="34" charset="0"/>
                  <a:cs typeface="Aparajita" pitchFamily="34" charset="0"/>
                </a:rPr>
                <a:t>Middle and late childhood</a:t>
              </a:r>
              <a:endParaRPr lang="en-IN" sz="2600" dirty="0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210168" y="5680076"/>
            <a:ext cx="3269273" cy="827087"/>
            <a:chOff x="428447" y="50618"/>
            <a:chExt cx="5998266" cy="826560"/>
          </a:xfrm>
        </p:grpSpPr>
        <p:sp>
          <p:nvSpPr>
            <p:cNvPr id="12" name="Rounded Rectangle 11"/>
            <p:cNvSpPr/>
            <p:nvPr/>
          </p:nvSpPr>
          <p:spPr>
            <a:xfrm>
              <a:off x="428447" y="50618"/>
              <a:ext cx="5998266" cy="8265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468766" y="90280"/>
              <a:ext cx="5917627" cy="7472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6720" tIns="0" rIns="226720" bIns="0" spcCol="1270" anchor="ctr"/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IN" sz="2600" dirty="0">
                  <a:latin typeface="Aparajita" pitchFamily="34" charset="0"/>
                  <a:cs typeface="Aparajita" pitchFamily="34" charset="0"/>
                </a:rPr>
                <a:t>Adolescence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227630" y="2703513"/>
            <a:ext cx="3193205" cy="827088"/>
            <a:chOff x="428447" y="1320698"/>
            <a:chExt cx="5998266" cy="826560"/>
          </a:xfrm>
        </p:grpSpPr>
        <p:sp>
          <p:nvSpPr>
            <p:cNvPr id="15" name="Rounded Rectangle 14"/>
            <p:cNvSpPr/>
            <p:nvPr/>
          </p:nvSpPr>
          <p:spPr>
            <a:xfrm>
              <a:off x="428447" y="1320698"/>
              <a:ext cx="5998266" cy="8265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468140" y="1360361"/>
              <a:ext cx="5918882" cy="7472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6720" tIns="0" rIns="226720" bIns="0" spcCol="1270" anchor="ctr"/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IN" sz="2600" dirty="0" smtClean="0">
                  <a:latin typeface="Aparajita" pitchFamily="34" charset="0"/>
                  <a:cs typeface="Aparajita" pitchFamily="34" charset="0"/>
                </a:rPr>
                <a:t>Infancy/Toddler</a:t>
              </a:r>
              <a:endParaRPr lang="en-IN" sz="2600" dirty="0">
                <a:latin typeface="Aparajita" pitchFamily="34" charset="0"/>
                <a:cs typeface="Aparajita" pitchFamily="34" charset="0"/>
              </a:endParaRP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1246681" y="3667126"/>
            <a:ext cx="3194050" cy="827087"/>
            <a:chOff x="428447" y="2943578"/>
            <a:chExt cx="5998266" cy="826560"/>
          </a:xfrm>
        </p:grpSpPr>
        <p:sp>
          <p:nvSpPr>
            <p:cNvPr id="18" name="Rounded Rectangle 17"/>
            <p:cNvSpPr/>
            <p:nvPr/>
          </p:nvSpPr>
          <p:spPr>
            <a:xfrm>
              <a:off x="428447" y="2943578"/>
              <a:ext cx="5998266" cy="8265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468129" y="2983240"/>
              <a:ext cx="5918902" cy="7472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6720" tIns="0" rIns="226720" bIns="0" spcCol="1270" anchor="ctr"/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IN" sz="2600" dirty="0">
                  <a:latin typeface="Aparajita" pitchFamily="34" charset="0"/>
                  <a:cs typeface="Aparajita" pitchFamily="34" charset="0"/>
                </a:rPr>
                <a:t>Early childhood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4953000" y="1724026"/>
            <a:ext cx="3193205" cy="825500"/>
            <a:chOff x="428447" y="50618"/>
            <a:chExt cx="5998266" cy="826560"/>
          </a:xfrm>
        </p:grpSpPr>
        <p:sp>
          <p:nvSpPr>
            <p:cNvPr id="21" name="Rounded Rectangle 20"/>
            <p:cNvSpPr/>
            <p:nvPr/>
          </p:nvSpPr>
          <p:spPr>
            <a:xfrm>
              <a:off x="428447" y="50618"/>
              <a:ext cx="5998266" cy="8265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468139" y="90357"/>
              <a:ext cx="5918882" cy="7470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6720" tIns="0" rIns="226720" bIns="0" spcCol="1270" anchor="ctr"/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IN" sz="2600" dirty="0" smtClean="0">
                  <a:latin typeface="Aparajita" pitchFamily="34" charset="0"/>
                  <a:cs typeface="Aparajita" pitchFamily="34" charset="0"/>
                </a:rPr>
                <a:t>Conception to Birth</a:t>
              </a:r>
              <a:endParaRPr lang="en-IN" sz="2600" dirty="0">
                <a:latin typeface="Aparajita" pitchFamily="34" charset="0"/>
                <a:cs typeface="Aparajita" pitchFamily="34" charset="0"/>
              </a:endParaRP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4997450" y="4573589"/>
            <a:ext cx="3191514" cy="915987"/>
            <a:chOff x="417646" y="25494"/>
            <a:chExt cx="5847049" cy="915120"/>
          </a:xfrm>
        </p:grpSpPr>
        <p:sp>
          <p:nvSpPr>
            <p:cNvPr id="24" name="Rounded Rectangle 23"/>
            <p:cNvSpPr/>
            <p:nvPr/>
          </p:nvSpPr>
          <p:spPr>
            <a:xfrm>
              <a:off x="417646" y="25494"/>
              <a:ext cx="5847049" cy="9151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462551" y="69902"/>
              <a:ext cx="5757237" cy="8263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1005" tIns="0" rIns="221005" bIns="0" spcCol="1270" anchor="ctr"/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IN" sz="2600" dirty="0" smtClean="0">
                  <a:latin typeface="Aparajita" pitchFamily="34" charset="0"/>
                  <a:cs typeface="Aparajita" pitchFamily="34" charset="0"/>
                </a:rPr>
                <a:t>5/6 – 11/12 </a:t>
              </a:r>
              <a:endParaRPr lang="en-IN" sz="2600" dirty="0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956175" y="5640389"/>
            <a:ext cx="3269273" cy="827087"/>
            <a:chOff x="428447" y="50618"/>
            <a:chExt cx="5998266" cy="826560"/>
          </a:xfrm>
        </p:grpSpPr>
        <p:sp>
          <p:nvSpPr>
            <p:cNvPr id="27" name="Rounded Rectangle 26"/>
            <p:cNvSpPr/>
            <p:nvPr/>
          </p:nvSpPr>
          <p:spPr>
            <a:xfrm>
              <a:off x="428447" y="50618"/>
              <a:ext cx="5998266" cy="8265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68766" y="90280"/>
              <a:ext cx="5917627" cy="7472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6720" tIns="0" rIns="226720" bIns="0" spcCol="1270" anchor="ctr"/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IN" sz="2600" dirty="0" smtClean="0">
                  <a:latin typeface="Aparajita" pitchFamily="34" charset="0"/>
                  <a:cs typeface="Aparajita" pitchFamily="34" charset="0"/>
                </a:rPr>
                <a:t>11/12 – 20 </a:t>
              </a:r>
              <a:endParaRPr lang="en-IN" sz="2600" dirty="0">
                <a:latin typeface="Aparajita" pitchFamily="34" charset="0"/>
                <a:cs typeface="Aparajita" pitchFamily="34" charset="0"/>
              </a:endParaRPr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973637" y="2663826"/>
            <a:ext cx="3193205" cy="827088"/>
            <a:chOff x="428447" y="1320698"/>
            <a:chExt cx="5998266" cy="826560"/>
          </a:xfrm>
        </p:grpSpPr>
        <p:sp>
          <p:nvSpPr>
            <p:cNvPr id="30" name="Rounded Rectangle 29"/>
            <p:cNvSpPr/>
            <p:nvPr/>
          </p:nvSpPr>
          <p:spPr>
            <a:xfrm>
              <a:off x="428447" y="1320698"/>
              <a:ext cx="5998266" cy="8265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468140" y="1360361"/>
              <a:ext cx="5918882" cy="7472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6720" tIns="0" rIns="226720" bIns="0" spcCol="1270" anchor="ctr"/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IN" sz="2600" dirty="0" smtClean="0">
                  <a:latin typeface="Aparajita" pitchFamily="34" charset="0"/>
                  <a:cs typeface="Aparajita" pitchFamily="34" charset="0"/>
                </a:rPr>
                <a:t>0 – 3 years </a:t>
              </a:r>
              <a:endParaRPr lang="en-IN" sz="2600" dirty="0">
                <a:latin typeface="Aparajita" pitchFamily="34" charset="0"/>
                <a:cs typeface="Aparajita" pitchFamily="34" charset="0"/>
              </a:endParaRPr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992688" y="3627439"/>
            <a:ext cx="3194050" cy="827087"/>
            <a:chOff x="428447" y="2943578"/>
            <a:chExt cx="5998266" cy="826560"/>
          </a:xfrm>
        </p:grpSpPr>
        <p:sp>
          <p:nvSpPr>
            <p:cNvPr id="33" name="Rounded Rectangle 32"/>
            <p:cNvSpPr/>
            <p:nvPr/>
          </p:nvSpPr>
          <p:spPr>
            <a:xfrm>
              <a:off x="428447" y="2943578"/>
              <a:ext cx="5998266" cy="8265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468129" y="2983240"/>
              <a:ext cx="5918902" cy="7472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6720" tIns="0" rIns="226720" bIns="0" spcCol="1270" anchor="ctr"/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IN" sz="2600" dirty="0" smtClean="0">
                  <a:latin typeface="Aparajita" pitchFamily="34" charset="0"/>
                  <a:cs typeface="Aparajita" pitchFamily="34" charset="0"/>
                </a:rPr>
                <a:t>3 – 5/6</a:t>
              </a:r>
              <a:endParaRPr lang="en-IN" sz="2600" dirty="0">
                <a:latin typeface="Aparajita" pitchFamily="34" charset="0"/>
                <a:cs typeface="Aparajit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697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Influences on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b="1" dirty="0" smtClean="0"/>
              <a:t>What makes each child unique?</a:t>
            </a:r>
          </a:p>
          <a:p>
            <a:pPr>
              <a:defRPr/>
            </a:pPr>
            <a:r>
              <a:rPr lang="en-US" dirty="0" smtClean="0"/>
              <a:t>Primary </a:t>
            </a:r>
            <a:r>
              <a:rPr lang="en-US" dirty="0"/>
              <a:t>challenges in developmental </a:t>
            </a:r>
            <a:r>
              <a:rPr lang="en-US" dirty="0" smtClean="0"/>
              <a:t>psychology:</a:t>
            </a:r>
            <a:endParaRPr lang="en-US" dirty="0"/>
          </a:p>
          <a:p>
            <a:pPr lvl="1">
              <a:defRPr/>
            </a:pPr>
            <a:r>
              <a:rPr lang="en-US" dirty="0"/>
              <a:t>Identify the universal influences on </a:t>
            </a:r>
            <a:r>
              <a:rPr lang="en-US" dirty="0" smtClean="0"/>
              <a:t>development.</a:t>
            </a:r>
            <a:endParaRPr lang="en-US" dirty="0"/>
          </a:p>
          <a:p>
            <a:pPr lvl="1"/>
            <a:r>
              <a:rPr lang="en-US" dirty="0"/>
              <a:t>Apply influences to the understanding of individual differences in developmental </a:t>
            </a:r>
            <a:r>
              <a:rPr lang="en-US" dirty="0" smtClean="0"/>
              <a:t>trajectories.</a:t>
            </a:r>
            <a:endParaRPr lang="en-US" b="1" dirty="0"/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Heredity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Environment</a:t>
            </a:r>
            <a:endParaRPr lang="en-US" sz="2800" dirty="0"/>
          </a:p>
          <a:p>
            <a:pPr lvl="3">
              <a:spcBef>
                <a:spcPts val="0"/>
              </a:spcBef>
              <a:defRPr/>
            </a:pPr>
            <a:r>
              <a:rPr lang="en-US" sz="2400" dirty="0" smtClean="0"/>
              <a:t>Socialization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Maturation</a:t>
            </a:r>
            <a:r>
              <a:rPr lang="en-US" sz="2800" dirty="0" smtClean="0"/>
              <a:t> </a:t>
            </a:r>
            <a:endParaRPr lang="en-US" sz="2800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6492875"/>
            <a:ext cx="2133600" cy="365125"/>
          </a:xfrm>
        </p:spPr>
        <p:txBody>
          <a:bodyPr/>
          <a:lstStyle/>
          <a:p>
            <a:r>
              <a:rPr lang="en-US" smtClean="0"/>
              <a:t>1-</a:t>
            </a:r>
            <a:fld id="{43A33495-03CF-4DE3-AFC0-D8547E377C9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2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Contexts of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200" b="1" dirty="0" smtClean="0"/>
              <a:t>Family</a:t>
            </a:r>
          </a:p>
          <a:p>
            <a:pPr lvl="1">
              <a:defRPr/>
            </a:pPr>
            <a:r>
              <a:rPr lang="en-US" sz="2800" dirty="0" smtClean="0"/>
              <a:t>Nuclear vs. Extended </a:t>
            </a:r>
          </a:p>
          <a:p>
            <a:pPr>
              <a:defRPr/>
            </a:pPr>
            <a:r>
              <a:rPr lang="en-US" sz="3200" b="1" dirty="0" smtClean="0"/>
              <a:t>Culture and Race/Ethnicity</a:t>
            </a:r>
            <a:endParaRPr lang="en-US" sz="3200" dirty="0"/>
          </a:p>
          <a:p>
            <a:pPr>
              <a:defRPr/>
            </a:pPr>
            <a:r>
              <a:rPr lang="en-US" sz="3200" b="1" dirty="0" smtClean="0"/>
              <a:t>Socioeconomic Status (SES)</a:t>
            </a:r>
          </a:p>
          <a:p>
            <a:pPr>
              <a:defRPr/>
            </a:pPr>
            <a:r>
              <a:rPr lang="en-US" sz="3200" b="1" dirty="0" smtClean="0"/>
              <a:t>Historical Context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6492875"/>
            <a:ext cx="2133600" cy="365125"/>
          </a:xfrm>
        </p:spPr>
        <p:txBody>
          <a:bodyPr/>
          <a:lstStyle/>
          <a:p>
            <a:r>
              <a:rPr lang="en-US" dirty="0" smtClean="0"/>
              <a:t>1-</a:t>
            </a:r>
            <a:fld id="{43A33495-03CF-4DE3-AFC0-D8547E377C9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59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Normative vs Non-Normative </a:t>
            </a:r>
            <a:r>
              <a:rPr lang="en-US" dirty="0"/>
              <a:t>Influences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769" y="1600200"/>
            <a:ext cx="8512631" cy="472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 smtClean="0"/>
              <a:t>Normative Influences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S</a:t>
            </a:r>
            <a:r>
              <a:rPr lang="en-US" sz="2400" dirty="0" smtClean="0"/>
              <a:t>imilar </a:t>
            </a:r>
            <a:r>
              <a:rPr lang="en-US" sz="2400" dirty="0"/>
              <a:t>way for most people in a </a:t>
            </a:r>
            <a:r>
              <a:rPr lang="en-US" sz="2400" dirty="0" smtClean="0"/>
              <a:t>group.</a:t>
            </a:r>
            <a:endParaRPr lang="en-US" sz="240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Age-graded </a:t>
            </a:r>
            <a:endParaRPr lang="en-US" sz="2400" dirty="0" smtClean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History-graded </a:t>
            </a:r>
          </a:p>
          <a:p>
            <a:pPr lvl="3">
              <a:spcBef>
                <a:spcPts val="0"/>
              </a:spcBef>
              <a:defRPr/>
            </a:pPr>
            <a:r>
              <a:rPr lang="en-US" sz="2400" b="1" dirty="0" smtClean="0"/>
              <a:t>Cohort</a:t>
            </a:r>
          </a:p>
          <a:p>
            <a:pPr lvl="3">
              <a:spcBef>
                <a:spcPts val="0"/>
              </a:spcBef>
              <a:defRPr/>
            </a:pPr>
            <a:endParaRPr lang="en-US" sz="2400" b="1" dirty="0" smtClean="0"/>
          </a:p>
          <a:p>
            <a:pPr>
              <a:spcBef>
                <a:spcPts val="0"/>
              </a:spcBef>
              <a:defRPr/>
            </a:pPr>
            <a:r>
              <a:rPr lang="en-US" b="1" dirty="0" smtClean="0"/>
              <a:t>Non-normative Influences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Unusual event that happens to a particular person.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Typical event that happens at an unusual time of life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6492875"/>
            <a:ext cx="2133600" cy="365125"/>
          </a:xfrm>
        </p:spPr>
        <p:txBody>
          <a:bodyPr/>
          <a:lstStyle/>
          <a:p>
            <a:r>
              <a:rPr lang="en-US" smtClean="0"/>
              <a:t>1-</a:t>
            </a:r>
            <a:fld id="{43A33495-03CF-4DE3-AFC0-D8547E377C9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1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of Influences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b="1" dirty="0" smtClean="0"/>
              <a:t>Biologically Controlled</a:t>
            </a:r>
          </a:p>
          <a:p>
            <a:pPr lvl="1">
              <a:defRPr/>
            </a:pPr>
            <a:r>
              <a:rPr lang="en-US" dirty="0" smtClean="0"/>
              <a:t>Imprinting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Critical period</a:t>
            </a:r>
          </a:p>
          <a:p>
            <a:pPr lvl="1">
              <a:defRPr/>
            </a:pPr>
            <a:r>
              <a:rPr lang="en-US" dirty="0"/>
              <a:t>Sensitive </a:t>
            </a:r>
            <a:r>
              <a:rPr lang="en-US" dirty="0" smtClean="0"/>
              <a:t>periods</a:t>
            </a:r>
            <a:endParaRPr lang="en-US" dirty="0"/>
          </a:p>
          <a:p>
            <a:pPr lvl="2">
              <a:defRPr/>
            </a:pPr>
            <a:r>
              <a:rPr lang="en-US" dirty="0" smtClean="0"/>
              <a:t>Plasticity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6492875"/>
            <a:ext cx="2133600" cy="365125"/>
          </a:xfrm>
        </p:spPr>
        <p:txBody>
          <a:bodyPr/>
          <a:lstStyle/>
          <a:p>
            <a:r>
              <a:rPr lang="en-US" smtClean="0"/>
              <a:t>1-</a:t>
            </a:r>
            <a:fld id="{43A33495-03CF-4DE3-AFC0-D8547E377C9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325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Chapter 1</vt:lpstr>
      <vt:lpstr>Early Approaches to Child Development</vt:lpstr>
      <vt:lpstr>Developmental Psychology:  A Science</vt:lpstr>
      <vt:lpstr>Domains of Development</vt:lpstr>
      <vt:lpstr>Periods of Development</vt:lpstr>
      <vt:lpstr>Influences on Development</vt:lpstr>
      <vt:lpstr>Contexts of Development</vt:lpstr>
      <vt:lpstr>Normative vs Non-Normative Influences</vt:lpstr>
      <vt:lpstr>Timing of Influences</vt:lpstr>
      <vt:lpstr>An Emerging Consensus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Thomas</dc:creator>
  <cp:lastModifiedBy>D. Vandergrift</cp:lastModifiedBy>
  <cp:revision>53</cp:revision>
  <dcterms:created xsi:type="dcterms:W3CDTF">2013-07-02T09:37:40Z</dcterms:created>
  <dcterms:modified xsi:type="dcterms:W3CDTF">2014-09-08T13:28:06Z</dcterms:modified>
</cp:coreProperties>
</file>