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4"/>
  </p:notesMasterIdLst>
  <p:handoutMasterIdLst>
    <p:handoutMasterId r:id="rId45"/>
  </p:handoutMasterIdLst>
  <p:sldIdLst>
    <p:sldId id="312" r:id="rId2"/>
    <p:sldId id="260" r:id="rId3"/>
    <p:sldId id="261" r:id="rId4"/>
    <p:sldId id="258" r:id="rId5"/>
    <p:sldId id="319" r:id="rId6"/>
    <p:sldId id="264" r:id="rId7"/>
    <p:sldId id="318" r:id="rId8"/>
    <p:sldId id="265" r:id="rId9"/>
    <p:sldId id="267" r:id="rId10"/>
    <p:sldId id="320" r:id="rId11"/>
    <p:sldId id="268" r:id="rId12"/>
    <p:sldId id="269" r:id="rId13"/>
    <p:sldId id="321" r:id="rId14"/>
    <p:sldId id="270" r:id="rId15"/>
    <p:sldId id="322" r:id="rId16"/>
    <p:sldId id="271" r:id="rId17"/>
    <p:sldId id="272" r:id="rId18"/>
    <p:sldId id="302" r:id="rId19"/>
    <p:sldId id="273" r:id="rId20"/>
    <p:sldId id="313" r:id="rId21"/>
    <p:sldId id="275" r:id="rId22"/>
    <p:sldId id="277" r:id="rId23"/>
    <p:sldId id="278" r:id="rId24"/>
    <p:sldId id="279" r:id="rId25"/>
    <p:sldId id="314" r:id="rId26"/>
    <p:sldId id="281" r:id="rId27"/>
    <p:sldId id="283" r:id="rId28"/>
    <p:sldId id="286" r:id="rId29"/>
    <p:sldId id="284" r:id="rId30"/>
    <p:sldId id="285" r:id="rId31"/>
    <p:sldId id="315" r:id="rId32"/>
    <p:sldId id="287" r:id="rId33"/>
    <p:sldId id="288" r:id="rId34"/>
    <p:sldId id="289" r:id="rId35"/>
    <p:sldId id="290" r:id="rId36"/>
    <p:sldId id="292" r:id="rId37"/>
    <p:sldId id="293" r:id="rId38"/>
    <p:sldId id="294" r:id="rId39"/>
    <p:sldId id="296" r:id="rId40"/>
    <p:sldId id="298" r:id="rId41"/>
    <p:sldId id="300" r:id="rId42"/>
    <p:sldId id="317" r:id="rId4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39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11" charset="0"/>
                <a:ea typeface="Arial" pitchFamily="-111" charset="0"/>
                <a:cs typeface="Arial" pitchFamily="-111" charset="0"/>
              </a:defRPr>
            </a:lvl1pPr>
          </a:lstStyle>
          <a:p>
            <a:pPr>
              <a:defRPr/>
            </a:pPr>
            <a:endParaRPr lang="en-US"/>
          </a:p>
        </p:txBody>
      </p:sp>
      <p:sp>
        <p:nvSpPr>
          <p:cNvPr id="1136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11" charset="0"/>
                <a:ea typeface="Arial" pitchFamily="-111" charset="0"/>
                <a:cs typeface="Arial" pitchFamily="-111" charset="0"/>
              </a:defRPr>
            </a:lvl1pPr>
          </a:lstStyle>
          <a:p>
            <a:pPr>
              <a:defRPr/>
            </a:pPr>
            <a:endParaRPr lang="en-US"/>
          </a:p>
        </p:txBody>
      </p:sp>
      <p:sp>
        <p:nvSpPr>
          <p:cNvPr id="1136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11" charset="0"/>
                <a:ea typeface="Arial" pitchFamily="-111" charset="0"/>
                <a:cs typeface="Arial" pitchFamily="-111" charset="0"/>
              </a:defRPr>
            </a:lvl1pPr>
          </a:lstStyle>
          <a:p>
            <a:pPr>
              <a:defRPr/>
            </a:pPr>
            <a:endParaRPr lang="en-US"/>
          </a:p>
        </p:txBody>
      </p:sp>
      <p:sp>
        <p:nvSpPr>
          <p:cNvPr id="1136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781E2E1-66BD-4B51-B744-9313845C9F5D}" type="slidenum">
              <a:rPr lang="en-US"/>
              <a:pPr>
                <a:defRPr/>
              </a:pPr>
              <a:t>‹#›</a:t>
            </a:fld>
            <a:endParaRPr lang="en-US"/>
          </a:p>
        </p:txBody>
      </p:sp>
    </p:spTree>
    <p:extLst>
      <p:ext uri="{BB962C8B-B14F-4D97-AF65-F5344CB8AC3E}">
        <p14:creationId xmlns:p14="http://schemas.microsoft.com/office/powerpoint/2010/main" val="2653443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11" charset="0"/>
                <a:ea typeface="Arial" pitchFamily="-111" charset="0"/>
                <a:cs typeface="Arial" pitchFamily="-111"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11" charset="0"/>
                <a:ea typeface="Arial" pitchFamily="-111" charset="0"/>
                <a:cs typeface="Arial" pitchFamily="-111" charset="0"/>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11" charset="0"/>
                <a:ea typeface="Arial" pitchFamily="-111" charset="0"/>
                <a:cs typeface="Arial" pitchFamily="-111"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07FCC21-FB08-4FFB-A710-A4E8353D3FDF}" type="slidenum">
              <a:rPr lang="en-US"/>
              <a:pPr>
                <a:defRPr/>
              </a:pPr>
              <a:t>‹#›</a:t>
            </a:fld>
            <a:endParaRPr lang="en-US"/>
          </a:p>
        </p:txBody>
      </p:sp>
    </p:spTree>
    <p:extLst>
      <p:ext uri="{BB962C8B-B14F-4D97-AF65-F5344CB8AC3E}">
        <p14:creationId xmlns:p14="http://schemas.microsoft.com/office/powerpoint/2010/main" val="36099324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1" charset="0"/>
        <a:ea typeface="Arial" pitchFamily="-111" charset="0"/>
        <a:cs typeface="Arial" pitchFamily="-111" charset="0"/>
      </a:defRPr>
    </a:lvl1pPr>
    <a:lvl2pPr marL="457200" algn="l" rtl="0" eaLnBrk="0" fontAlgn="base" hangingPunct="0">
      <a:spcBef>
        <a:spcPct val="30000"/>
      </a:spcBef>
      <a:spcAft>
        <a:spcPct val="0"/>
      </a:spcAft>
      <a:defRPr sz="1200" kern="1200">
        <a:solidFill>
          <a:schemeClr val="tx1"/>
        </a:solidFill>
        <a:latin typeface="Arial" pitchFamily="-111" charset="0"/>
        <a:ea typeface="Arial" pitchFamily="-111" charset="0"/>
        <a:cs typeface="Arial" pitchFamily="-111" charset="0"/>
      </a:defRPr>
    </a:lvl2pPr>
    <a:lvl3pPr marL="914400" algn="l" rtl="0" eaLnBrk="0" fontAlgn="base" hangingPunct="0">
      <a:spcBef>
        <a:spcPct val="30000"/>
      </a:spcBef>
      <a:spcAft>
        <a:spcPct val="0"/>
      </a:spcAft>
      <a:defRPr sz="1200" kern="1200">
        <a:solidFill>
          <a:schemeClr val="tx1"/>
        </a:solidFill>
        <a:latin typeface="Arial" pitchFamily="-111" charset="0"/>
        <a:ea typeface="Arial" pitchFamily="-111" charset="0"/>
        <a:cs typeface="Arial" pitchFamily="-111" charset="0"/>
      </a:defRPr>
    </a:lvl3pPr>
    <a:lvl4pPr marL="1371600" algn="l" rtl="0" eaLnBrk="0" fontAlgn="base" hangingPunct="0">
      <a:spcBef>
        <a:spcPct val="30000"/>
      </a:spcBef>
      <a:spcAft>
        <a:spcPct val="0"/>
      </a:spcAft>
      <a:defRPr sz="1200" kern="1200">
        <a:solidFill>
          <a:schemeClr val="tx1"/>
        </a:solidFill>
        <a:latin typeface="Arial" pitchFamily="-111" charset="0"/>
        <a:ea typeface="Arial" pitchFamily="-111" charset="0"/>
        <a:cs typeface="Arial" pitchFamily="-111" charset="0"/>
      </a:defRPr>
    </a:lvl4pPr>
    <a:lvl5pPr marL="1828800" algn="l" rtl="0" eaLnBrk="0" fontAlgn="base" hangingPunct="0">
      <a:spcBef>
        <a:spcPct val="30000"/>
      </a:spcBef>
      <a:spcAft>
        <a:spcPct val="0"/>
      </a:spcAft>
      <a:defRPr sz="1200" kern="1200">
        <a:solidFill>
          <a:schemeClr val="tx1"/>
        </a:solidFill>
        <a:latin typeface="Arial" pitchFamily="-111" charset="0"/>
        <a:ea typeface="Arial" pitchFamily="-111" charset="0"/>
        <a:cs typeface="Arial" pitchFamily="-111"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authentichappiness.sas.upenn.edu/Default.aspx"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news.bbc.co.uk/2/hi/programmes/happiness_formula/default.stm"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forbes.com/2006/02/11/daniel-gilbert-happiness_cx_dg_money06_0214gilbert.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paulekman.co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danielgoleman.info/"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6BDC66F-9DD6-419D-86B6-9762654C520A}" type="slidenum">
              <a:rPr lang="en-US" altLang="en-US" sz="1200" smtClean="0"/>
              <a:pPr eaLnBrk="1" hangingPunct="1"/>
              <a:t>1</a:t>
            </a:fld>
            <a:endParaRPr lang="en-US" alt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2856753-27FC-4051-9FB0-90A51A160941}" type="slidenum">
              <a:rPr lang="en-US" altLang="en-US" sz="1200"/>
              <a:pPr eaLnBrk="1" hangingPunct="1"/>
              <a:t>10</a:t>
            </a:fld>
            <a:endParaRPr lang="en-US" altLang="en-US" sz="120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pPr eaLnBrk="1" hangingPunct="1"/>
            <a:r>
              <a:rPr lang="en-US" altLang="en-US" smtClean="0">
                <a:latin typeface="Arial" pitchFamily="34" charset="0"/>
                <a:ea typeface="ＭＳ Ｐゴシック" pitchFamily="34" charset="-128"/>
              </a:rPr>
              <a:t>Of course, explained like this it might sound like it just </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makes sense,</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 but as always, we would like a little bit of actual proof that this is what happens. To test the theory, we need a strong hypothesis that the theory would predict.</a:t>
            </a:r>
          </a:p>
          <a:p>
            <a:pPr eaLnBrk="1" hangingPunct="1"/>
            <a:endParaRPr lang="en-US" altLang="en-US" smtClean="0">
              <a:latin typeface="Arial" pitchFamily="34" charset="0"/>
              <a:ea typeface="ＭＳ Ｐゴシック" pitchFamily="34" charset="-128"/>
            </a:endParaRPr>
          </a:p>
          <a:p>
            <a:pPr eaLnBrk="1" hangingPunct="1"/>
            <a:r>
              <a:rPr lang="en-US" altLang="en-US" smtClean="0">
                <a:latin typeface="Arial" pitchFamily="34" charset="0"/>
                <a:ea typeface="ＭＳ Ｐゴシック" pitchFamily="34" charset="-128"/>
              </a:rPr>
              <a:t>The Schachter theory assumes that the body cannot tell us exactly what we are or should be feeling. Instead, even if we have a fast bodily reaction to something, it is our mind that decides what the emotion will be. In other words, will the same bodily reaction be interpreted in different ways if you are in different situations? </a:t>
            </a:r>
          </a:p>
          <a:p>
            <a:pPr eaLnBrk="1" hangingPunct="1"/>
            <a:endParaRPr lang="en-US" altLang="en-US" smtClean="0">
              <a:latin typeface="Arial" pitchFamily="34" charset="0"/>
              <a:ea typeface="ＭＳ Ｐゴシック" pitchFamily="34" charset="-128"/>
            </a:endParaRPr>
          </a:p>
          <a:p>
            <a:pPr eaLnBrk="1" hangingPunct="1"/>
            <a:r>
              <a:rPr lang="en-US" altLang="en-US" smtClean="0">
                <a:latin typeface="Arial" pitchFamily="34" charset="0"/>
                <a:ea typeface="ＭＳ Ｐゴシック" pitchFamily="34" charset="-128"/>
              </a:rPr>
              <a:t>Schachter &amp; Singer did a very fun experiment to test exactly that question. Basically, they gave people a dose of adrenaline, which created a certain bodily reaction [beating heart]; but then they put them in different situations [bug/face]. The idea is that the cognitive appraisal of the situation should influence the emotion you feel. SO if you are with a giant bug, you</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d feel fear; if you</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re with a gorgeous man, you</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d feel love. Or woman. In the pictures we</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ve been using so far, we have bodily reaction; two DIFFERENT situations; and then two DIFFERENT emotions.</a:t>
            </a:r>
            <a:endParaRPr lang="en-US" altLang="en-US"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BB67B0D-93B5-4B97-A530-9030FFC986B4}" type="slidenum">
              <a:rPr lang="en-US" altLang="en-US" sz="1200" smtClean="0"/>
              <a:pPr eaLnBrk="1" hangingPunct="1"/>
              <a:t>11</a:t>
            </a:fld>
            <a:endParaRPr lang="en-US" alt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982679A-BE87-4535-B972-C8A08033C2CF}" type="slidenum">
              <a:rPr lang="en-US" altLang="en-US" sz="1200" smtClean="0"/>
              <a:pPr eaLnBrk="1" hangingPunct="1"/>
              <a:t>12</a:t>
            </a:fld>
            <a:endParaRPr lang="en-US" altLang="en-US" sz="120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itchFamily="34" charset="0"/>
                <a:cs typeface="Arial" pitchFamily="34" charset="0"/>
              </a:rPr>
              <a:t>Technology Tip:  </a:t>
            </a:r>
            <a:r>
              <a:rPr lang="en-US" altLang="en-US" smtClean="0">
                <a:latin typeface="Arial" pitchFamily="34" charset="0"/>
                <a:cs typeface="Arial" pitchFamily="34" charset="0"/>
              </a:rPr>
              <a:t>Eighteen happiness related measures are available to those who register at Martin Seligman’s Authentic Happiness page (</a:t>
            </a:r>
            <a:r>
              <a:rPr lang="en-US" altLang="en-US" smtClean="0">
                <a:latin typeface="Arial" pitchFamily="34" charset="0"/>
                <a:cs typeface="Arial" pitchFamily="34" charset="0"/>
                <a:hlinkClick r:id="rId3"/>
              </a:rPr>
              <a:t>http://www.authentichappiness.sas.upenn.edu/Default.aspx</a:t>
            </a:r>
            <a:r>
              <a:rPr lang="en-US" altLang="en-US" smtClean="0">
                <a:latin typeface="Arial" pitchFamily="34" charset="0"/>
                <a:cs typeface="Arial" pitchFamily="34" charset="0"/>
              </a:rPr>
              <a:t>/)</a:t>
            </a:r>
          </a:p>
          <a:p>
            <a:pPr eaLnBrk="1" hangingPunct="1"/>
            <a:r>
              <a:rPr lang="en-US" altLang="en-US" b="1" smtClean="0">
                <a:latin typeface="Arial" pitchFamily="34" charset="0"/>
                <a:cs typeface="Arial" pitchFamily="34" charset="0"/>
              </a:rPr>
              <a:t>Technology Tip:  </a:t>
            </a:r>
            <a:r>
              <a:rPr lang="en-US" altLang="en-US" smtClean="0">
                <a:latin typeface="Arial" pitchFamily="34" charset="0"/>
                <a:cs typeface="Arial" pitchFamily="34" charset="0"/>
              </a:rPr>
              <a:t>The BBC maintains an extensive Happiness website containing articles, online tests, and brief videos (</a:t>
            </a:r>
            <a:r>
              <a:rPr lang="en-US" altLang="en-US" smtClean="0">
                <a:latin typeface="Arial" pitchFamily="34" charset="0"/>
                <a:cs typeface="Arial" pitchFamily="34" charset="0"/>
                <a:hlinkClick r:id="rId4"/>
              </a:rPr>
              <a:t>http://news.bbc.co.uk/2/hi/programmes/happiness_formula/default.stm</a:t>
            </a:r>
            <a:r>
              <a:rPr lang="en-US" altLang="en-US" smtClean="0">
                <a:latin typeface="Arial" pitchFamily="34" charset="0"/>
                <a:cs typeface="Arial" pitchFamily="34" charset="0"/>
              </a:rPr>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Emotion</a:t>
            </a:r>
          </a:p>
        </p:txBody>
      </p:sp>
      <p:sp>
        <p:nvSpPr>
          <p:cNvPr id="5" name="Rectangle 3"/>
          <p:cNvSpPr>
            <a:spLocks noGrp="1" noChangeArrowheads="1"/>
          </p:cNvSpPr>
          <p:nvPr>
            <p:ph type="dt" idx="1"/>
          </p:nvPr>
        </p:nvSpPr>
        <p:spPr>
          <a:ln/>
        </p:spPr>
        <p:txBody>
          <a:bodyPr/>
          <a:lstStyle/>
          <a:p>
            <a:fld id="{475CBFF9-BF0C-455A-82D0-8AB4A8BF067E}" type="datetime1">
              <a:rPr lang="en-US" altLang="en-US"/>
              <a:pPr/>
              <a:t>10/15/2014</a:t>
            </a:fld>
            <a:endParaRPr lang="en-US" altLang="en-US"/>
          </a:p>
        </p:txBody>
      </p:sp>
      <p:sp>
        <p:nvSpPr>
          <p:cNvPr id="6" name="Rectangle 6"/>
          <p:cNvSpPr>
            <a:spLocks noGrp="1" noChangeArrowheads="1"/>
          </p:cNvSpPr>
          <p:nvPr>
            <p:ph type="ftr" sz="quarter" idx="4"/>
          </p:nvPr>
        </p:nvSpPr>
        <p:spPr>
          <a:ln/>
        </p:spPr>
        <p:txBody>
          <a:bodyPr/>
          <a:lstStyle/>
          <a:p>
            <a:r>
              <a:rPr lang="en-US" altLang="en-US"/>
              <a:t>©2001 Prentice Hall</a:t>
            </a:r>
          </a:p>
        </p:txBody>
      </p:sp>
      <p:sp>
        <p:nvSpPr>
          <p:cNvPr id="7" name="Rectangle 7"/>
          <p:cNvSpPr>
            <a:spLocks noGrp="1" noChangeArrowheads="1"/>
          </p:cNvSpPr>
          <p:nvPr>
            <p:ph type="sldNum" sz="quarter" idx="5"/>
          </p:nvPr>
        </p:nvSpPr>
        <p:spPr>
          <a:ln/>
        </p:spPr>
        <p:txBody>
          <a:bodyPr/>
          <a:lstStyle/>
          <a:p>
            <a:fld id="{CC65080C-6737-4305-A425-5F7F5B7972C9}" type="slidenum">
              <a:rPr lang="en-US" altLang="en-US"/>
              <a:pPr/>
              <a:t>13</a:t>
            </a:fld>
            <a:endParaRPr lang="en-US" alt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DC70A25-ED9C-4C20-9012-B92B61F7D63D}" type="slidenum">
              <a:rPr lang="en-US" altLang="en-US" sz="1200" smtClean="0"/>
              <a:pPr eaLnBrk="1" hangingPunct="1"/>
              <a:t>14</a:t>
            </a:fld>
            <a:endParaRPr lang="en-US" altLang="en-US" sz="120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itchFamily="34" charset="0"/>
                <a:cs typeface="Arial" pitchFamily="34" charset="0"/>
              </a:rPr>
              <a:t>Technology Tip:  </a:t>
            </a:r>
            <a:r>
              <a:rPr lang="en-US" altLang="en-US" smtClean="0">
                <a:latin typeface="Arial" pitchFamily="34" charset="0"/>
                <a:cs typeface="Arial" pitchFamily="34" charset="0"/>
              </a:rPr>
              <a:t>Daniel Gilbert has written a short and very accessible article on happiness, money, and comparisons.  It provides numerous examples illustrating why money doesn’t equal happiness.  (</a:t>
            </a:r>
            <a:r>
              <a:rPr lang="en-US" altLang="en-US" smtClean="0">
                <a:latin typeface="Arial" pitchFamily="34" charset="0"/>
                <a:cs typeface="Arial" pitchFamily="34" charset="0"/>
                <a:hlinkClick r:id="rId3"/>
              </a:rPr>
              <a:t>http://www.forbes.com/2006/02/11/daniel-gilbert-happiness_cx_dg_money06_0214gilbert.html</a:t>
            </a:r>
            <a:r>
              <a:rPr lang="en-US" altLang="en-US" smtClean="0">
                <a:latin typeface="Arial" pitchFamily="34" charset="0"/>
                <a:cs typeface="Arial" pitchFamily="34" charset="0"/>
              </a:rPr>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Emotion</a:t>
            </a:r>
          </a:p>
        </p:txBody>
      </p:sp>
      <p:sp>
        <p:nvSpPr>
          <p:cNvPr id="5" name="Rectangle 3"/>
          <p:cNvSpPr>
            <a:spLocks noGrp="1" noChangeArrowheads="1"/>
          </p:cNvSpPr>
          <p:nvPr>
            <p:ph type="dt" idx="1"/>
          </p:nvPr>
        </p:nvSpPr>
        <p:spPr>
          <a:ln/>
        </p:spPr>
        <p:txBody>
          <a:bodyPr/>
          <a:lstStyle/>
          <a:p>
            <a:fld id="{62275991-C929-4339-8FF8-D01077A4A11F}" type="datetime1">
              <a:rPr lang="en-US" altLang="en-US"/>
              <a:pPr/>
              <a:t>10/15/2014</a:t>
            </a:fld>
            <a:endParaRPr lang="en-US" altLang="en-US"/>
          </a:p>
        </p:txBody>
      </p:sp>
      <p:sp>
        <p:nvSpPr>
          <p:cNvPr id="6" name="Rectangle 6"/>
          <p:cNvSpPr>
            <a:spLocks noGrp="1" noChangeArrowheads="1"/>
          </p:cNvSpPr>
          <p:nvPr>
            <p:ph type="ftr" sz="quarter" idx="4"/>
          </p:nvPr>
        </p:nvSpPr>
        <p:spPr>
          <a:ln/>
        </p:spPr>
        <p:txBody>
          <a:bodyPr/>
          <a:lstStyle/>
          <a:p>
            <a:r>
              <a:rPr lang="en-US" altLang="en-US"/>
              <a:t>©2001 Prentice Hall</a:t>
            </a:r>
          </a:p>
        </p:txBody>
      </p:sp>
      <p:sp>
        <p:nvSpPr>
          <p:cNvPr id="7" name="Rectangle 7"/>
          <p:cNvSpPr>
            <a:spLocks noGrp="1" noChangeArrowheads="1"/>
          </p:cNvSpPr>
          <p:nvPr>
            <p:ph type="sldNum" sz="quarter" idx="5"/>
          </p:nvPr>
        </p:nvSpPr>
        <p:spPr>
          <a:ln/>
        </p:spPr>
        <p:txBody>
          <a:bodyPr/>
          <a:lstStyle/>
          <a:p>
            <a:fld id="{66E3B07F-0269-4E83-BE88-F8A8A8F8A366}" type="slidenum">
              <a:rPr lang="en-US" altLang="en-US"/>
              <a:pPr/>
              <a:t>15</a:t>
            </a:fld>
            <a:endParaRPr lang="en-US" alt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94503D5-9C33-4369-8955-F566F223A189}" type="slidenum">
              <a:rPr lang="en-US" altLang="en-US" sz="1200" smtClean="0"/>
              <a:pPr eaLnBrk="1" hangingPunct="1"/>
              <a:t>16</a:t>
            </a:fld>
            <a:endParaRPr lang="en-US" altLang="en-US" sz="120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DE34B51-F28B-468A-A6CC-0F8E1CB7E9D6}" type="slidenum">
              <a:rPr lang="en-US" altLang="en-US" sz="1200" smtClean="0"/>
              <a:pPr eaLnBrk="1" hangingPunct="1"/>
              <a:t>17</a:t>
            </a:fld>
            <a:endParaRPr lang="en-US" altLang="en-US" sz="12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25CF168-BA93-4E22-B3ED-1443F3E1DA61}" type="slidenum">
              <a:rPr lang="en-US" altLang="en-US" sz="1200" smtClean="0"/>
              <a:pPr eaLnBrk="1" hangingPunct="1"/>
              <a:t>18</a:t>
            </a:fld>
            <a:endParaRPr lang="en-US" altLang="en-US" sz="12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38F00CC-F519-42DC-B0AD-3F01440D6E4F}" type="slidenum">
              <a:rPr lang="en-US" altLang="en-US" sz="1200" smtClean="0"/>
              <a:pPr eaLnBrk="1" hangingPunct="1"/>
              <a:t>19</a:t>
            </a:fld>
            <a:endParaRPr lang="en-US" altLang="en-US" sz="120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C54B9F3-3A29-456C-9613-1D4306809B0A}" type="slidenum">
              <a:rPr lang="en-US" altLang="en-US" sz="1200" smtClean="0"/>
              <a:pPr eaLnBrk="1" hangingPunct="1"/>
              <a:t>2</a:t>
            </a:fld>
            <a:endParaRPr lang="en-US" altLang="en-US" sz="120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7567235-3DCA-45DB-B2BE-89279FA8F0B6}" type="slidenum">
              <a:rPr lang="en-US" altLang="en-US" sz="1200" smtClean="0"/>
              <a:pPr eaLnBrk="1" hangingPunct="1"/>
              <a:t>20</a:t>
            </a:fld>
            <a:endParaRPr lang="en-US" altLang="en-US" sz="120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itchFamily="34" charset="0"/>
                <a:cs typeface="Arial" pitchFamily="34" charset="0"/>
              </a:rPr>
              <a:t>Figure 6.5 </a:t>
            </a:r>
            <a:r>
              <a:rPr lang="en-US" altLang="en-US" smtClean="0">
                <a:latin typeface="Arial" pitchFamily="34" charset="0"/>
                <a:cs typeface="Arial" pitchFamily="34" charset="0"/>
              </a:rPr>
              <a:t>Emotions can be sorted into four categories, defined by crossing the pleasant versus unpleasant dimension with the high versus low arousal dimension (Russell, 1980).</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15D194A-5B38-40A9-975A-B5E301253FF4}" type="slidenum">
              <a:rPr lang="en-US" altLang="en-US" sz="1200" smtClean="0"/>
              <a:pPr eaLnBrk="1" hangingPunct="1"/>
              <a:t>21</a:t>
            </a:fld>
            <a:endParaRPr lang="en-US" altLang="en-US" sz="120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BE614E3-034B-44C7-A5FA-892362C59672}" type="slidenum">
              <a:rPr lang="en-US" altLang="en-US" sz="1200" smtClean="0"/>
              <a:pPr eaLnBrk="1" hangingPunct="1"/>
              <a:t>22</a:t>
            </a:fld>
            <a:endParaRPr lang="en-US" altLang="en-US" sz="120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2242884-F7E8-46CC-B669-23076A115E24}" type="slidenum">
              <a:rPr lang="en-US" altLang="en-US" sz="1200" smtClean="0"/>
              <a:pPr eaLnBrk="1" hangingPunct="1"/>
              <a:t>23</a:t>
            </a:fld>
            <a:endParaRPr lang="en-US" altLang="en-US" sz="120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08D48F0-FFD3-4705-9311-2207A35BF327}" type="slidenum">
              <a:rPr lang="en-US" altLang="en-US" sz="1200" smtClean="0"/>
              <a:pPr eaLnBrk="1" hangingPunct="1"/>
              <a:t>24</a:t>
            </a:fld>
            <a:endParaRPr lang="en-US" altLang="en-US" sz="120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7F2EB8E-4FC0-4845-8971-CEE9F5D22EE8}" type="slidenum">
              <a:rPr lang="en-US" altLang="en-US" sz="1200" smtClean="0"/>
              <a:pPr eaLnBrk="1" hangingPunct="1"/>
              <a:t>25</a:t>
            </a:fld>
            <a:endParaRPr lang="en-US" altLang="en-US" sz="120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smtClean="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58F0DC1-9A33-4509-8492-5E286DE3B3DE}" type="slidenum">
              <a:rPr lang="en-US" altLang="en-US" sz="1200" smtClean="0"/>
              <a:pPr eaLnBrk="1" hangingPunct="1"/>
              <a:t>26</a:t>
            </a:fld>
            <a:endParaRPr lang="en-US" altLang="en-US" sz="120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smtClean="0">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758D594-5D12-46B6-84D1-3FEAE02F1D14}" type="slidenum">
              <a:rPr lang="en-US" altLang="en-US" sz="1200" smtClean="0"/>
              <a:pPr eaLnBrk="1" hangingPunct="1"/>
              <a:t>27</a:t>
            </a:fld>
            <a:endParaRPr lang="en-US" altLang="en-US" sz="120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smtClean="0">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5DC28DF-49B7-439C-925D-1C8C3954E5C3}" type="slidenum">
              <a:rPr lang="en-US" altLang="en-US" sz="1200" smtClean="0"/>
              <a:pPr eaLnBrk="1" hangingPunct="1"/>
              <a:t>28</a:t>
            </a:fld>
            <a:endParaRPr lang="en-US" altLang="en-US" sz="120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itchFamily="34" charset="0"/>
                <a:cs typeface="Arial" pitchFamily="34" charset="0"/>
              </a:rPr>
              <a:t>Figure 6.6  </a:t>
            </a:r>
            <a:r>
              <a:rPr lang="en-US" altLang="en-US" smtClean="0">
                <a:latin typeface="Arial" pitchFamily="34" charset="0"/>
                <a:cs typeface="Arial" pitchFamily="34" charset="0"/>
              </a:rPr>
              <a:t>Holding someone’s hand reduces how unpleasant stressful events are judged to be and even reduces bodily arousal, especially if the person is your spouse (Coan et al., 2006).</a:t>
            </a:r>
          </a:p>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AA3616C-B6BA-4600-A408-ADD71C9DC721}" type="slidenum">
              <a:rPr lang="en-US" altLang="en-US" sz="1200" smtClean="0"/>
              <a:pPr eaLnBrk="1" hangingPunct="1"/>
              <a:t>29</a:t>
            </a:fld>
            <a:endParaRPr lang="en-US" alt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B8069FA-83A4-4A22-9FE7-E59AABEACDEC}" type="slidenum">
              <a:rPr lang="en-US" altLang="en-US" sz="1200" smtClean="0"/>
              <a:pPr eaLnBrk="1" hangingPunct="1"/>
              <a:t>3</a:t>
            </a:fld>
            <a:endParaRPr lang="en-US" altLang="en-US"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smtClean="0">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8DCFDAF-6AF3-4FF6-A8E3-756B815B57DD}" type="slidenum">
              <a:rPr lang="en-US" altLang="en-US" sz="1200" smtClean="0"/>
              <a:pPr eaLnBrk="1" hangingPunct="1"/>
              <a:t>30</a:t>
            </a:fld>
            <a:endParaRPr lang="en-US" altLang="en-US" sz="120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smtClean="0">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C4633CA-9619-4ED6-8EC2-EC0416F94F35}" type="slidenum">
              <a:rPr lang="en-US" altLang="en-US" sz="1200" smtClean="0"/>
              <a:pPr eaLnBrk="1" hangingPunct="1"/>
              <a:t>31</a:t>
            </a:fld>
            <a:endParaRPr lang="en-US" altLang="en-US" sz="120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itchFamily="34" charset="0"/>
                <a:cs typeface="Arial" pitchFamily="34" charset="0"/>
              </a:rPr>
              <a:t>Figure 6.7 </a:t>
            </a:r>
            <a:r>
              <a:rPr lang="en-US" altLang="en-US" smtClean="0">
                <a:latin typeface="Arial" pitchFamily="34" charset="0"/>
                <a:cs typeface="Arial" pitchFamily="34" charset="0"/>
              </a:rPr>
              <a:t>Positive emotions broaden and expand an individual’s attention and mind-set. These broadened mind-sets, in turn, build an individual’s physical, intellectual, and social resources (Fredrickson, 2003).</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39E4884-1ED4-400F-82FF-82B2F5B23717}" type="slidenum">
              <a:rPr lang="en-US" altLang="en-US" sz="1200" smtClean="0"/>
              <a:pPr eaLnBrk="1" hangingPunct="1"/>
              <a:t>32</a:t>
            </a:fld>
            <a:endParaRPr lang="en-US" altLang="en-US" sz="120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smtClean="0">
              <a:latin typeface="Arial" pitchFamily="34" charset="0"/>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4379C6F-E7D4-4B7F-95C3-F75C51E7ABA2}" type="slidenum">
              <a:rPr lang="en-US" altLang="en-US" sz="1200" smtClean="0"/>
              <a:pPr eaLnBrk="1" hangingPunct="1"/>
              <a:t>33</a:t>
            </a:fld>
            <a:endParaRPr lang="en-US" altLang="en-US" sz="120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itchFamily="34" charset="0"/>
                <a:cs typeface="Arial" pitchFamily="34" charset="0"/>
              </a:rPr>
              <a:t>Technology Tip:  </a:t>
            </a:r>
            <a:r>
              <a:rPr lang="en-US" altLang="en-US" smtClean="0">
                <a:latin typeface="Arial" pitchFamily="34" charset="0"/>
                <a:cs typeface="Arial" pitchFamily="34" charset="0"/>
              </a:rPr>
              <a:t>Paul Ekman maintains an extensive website where he provides links to articles, related researchers, and other resources.  Also included is a training video to help individuals detect early facial expression of emotions (</a:t>
            </a:r>
            <a:r>
              <a:rPr lang="en-US" altLang="en-US" smtClean="0">
                <a:latin typeface="Arial" pitchFamily="34" charset="0"/>
                <a:cs typeface="Arial" pitchFamily="34" charset="0"/>
                <a:hlinkClick r:id="rId3"/>
              </a:rPr>
              <a:t>http://www.paulekman.com/</a:t>
            </a:r>
            <a:r>
              <a:rPr lang="en-US" altLang="en-US" smtClean="0">
                <a:latin typeface="Arial" pitchFamily="34" charset="0"/>
                <a:cs typeface="Arial" pitchFamily="34" charset="0"/>
              </a:rPr>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66725E9-289F-4D95-9132-D69A7C3A03F0}" type="slidenum">
              <a:rPr lang="en-US" altLang="en-US" sz="1200" smtClean="0"/>
              <a:pPr eaLnBrk="1" hangingPunct="1"/>
              <a:t>34</a:t>
            </a:fld>
            <a:endParaRPr lang="en-US" altLang="en-US" sz="120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A8D6DAF-E4F4-45BC-B542-94A9C518479D}" type="slidenum">
              <a:rPr lang="en-US" altLang="en-US" sz="1200" smtClean="0"/>
              <a:pPr eaLnBrk="1" hangingPunct="1"/>
              <a:t>35</a:t>
            </a:fld>
            <a:endParaRPr lang="en-US" altLang="en-US" sz="120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1B81B4B-6741-46E0-83BF-7163659020B3}" type="slidenum">
              <a:rPr lang="en-US" altLang="en-US" sz="1200" smtClean="0"/>
              <a:pPr eaLnBrk="1" hangingPunct="1"/>
              <a:t>36</a:t>
            </a:fld>
            <a:endParaRPr lang="en-US" altLang="en-US" sz="120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smtClean="0">
              <a:latin typeface="Arial" pitchFamily="34" charset="0"/>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D73A5AB-7D16-43B7-BD8F-54EF9247DC4E}" type="slidenum">
              <a:rPr lang="en-US" altLang="en-US" sz="1200" smtClean="0"/>
              <a:pPr eaLnBrk="1" hangingPunct="1"/>
              <a:t>37</a:t>
            </a:fld>
            <a:endParaRPr lang="en-US" altLang="en-US" sz="120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itchFamily="34" charset="0"/>
                <a:cs typeface="Arial" pitchFamily="34" charset="0"/>
              </a:rPr>
              <a:t>Figure 6.8  </a:t>
            </a:r>
            <a:r>
              <a:rPr lang="en-US" altLang="en-US" smtClean="0">
                <a:latin typeface="Arial" pitchFamily="34" charset="0"/>
                <a:cs typeface="Arial" pitchFamily="34" charset="0"/>
              </a:rPr>
              <a:t>According to the Yerkes-Dodson Law, some arousal is better than none, but too much can hurt performance.</a:t>
            </a:r>
            <a:endParaRPr lang="en-US" altLang="en-US" b="1" smtClean="0">
              <a:latin typeface="Arial" pitchFamily="34" charset="0"/>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C4D0371-BB57-4FFB-BF7E-28967BFFDC9A}" type="slidenum">
              <a:rPr lang="en-US" altLang="en-US" sz="1200" smtClean="0"/>
              <a:pPr eaLnBrk="1" hangingPunct="1"/>
              <a:t>38</a:t>
            </a:fld>
            <a:endParaRPr lang="en-US" altLang="en-US" sz="120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itchFamily="34" charset="0"/>
                <a:cs typeface="Arial" pitchFamily="34" charset="0"/>
              </a:rPr>
              <a:t>Technology Tip:  </a:t>
            </a:r>
            <a:r>
              <a:rPr lang="en-US" altLang="en-US" smtClean="0">
                <a:latin typeface="Arial" pitchFamily="34" charset="0"/>
                <a:cs typeface="Arial" pitchFamily="34" charset="0"/>
              </a:rPr>
              <a:t>Daniel Goleman maintains an extensive website on emotional intelligence (</a:t>
            </a:r>
            <a:r>
              <a:rPr lang="en-US" altLang="en-US" smtClean="0">
                <a:latin typeface="Arial" pitchFamily="34" charset="0"/>
                <a:cs typeface="Arial" pitchFamily="34" charset="0"/>
                <a:hlinkClick r:id="rId3"/>
              </a:rPr>
              <a:t>http://danielgoleman.info/</a:t>
            </a:r>
            <a:r>
              <a:rPr lang="en-US" altLang="en-US" smtClean="0">
                <a:latin typeface="Arial" pitchFamily="34" charset="0"/>
                <a:cs typeface="Arial" pitchFamily="34" charset="0"/>
              </a:rPr>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F4FCACB-1405-469E-AF1A-D1FA2B07CE52}" type="slidenum">
              <a:rPr lang="en-US" altLang="en-US" sz="1200" smtClean="0"/>
              <a:pPr eaLnBrk="1" hangingPunct="1"/>
              <a:t>39</a:t>
            </a:fld>
            <a:endParaRPr lang="en-US" altLang="en-US" sz="120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D4A8B96-5B94-4DDB-BEBD-DD9FEDC2AD1B}" type="slidenum">
              <a:rPr lang="en-US" altLang="en-US" sz="1200" smtClean="0"/>
              <a:pPr eaLnBrk="1" hangingPunct="1"/>
              <a:t>4</a:t>
            </a:fld>
            <a:endParaRPr lang="en-US" altLang="en-US" sz="120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latin typeface="Arial" pitchFamily="34" charset="0"/>
                <a:cs typeface="Arial" pitchFamily="34" charset="0"/>
              </a:rPr>
              <a:t>Figure 6.1  </a:t>
            </a:r>
            <a:r>
              <a:rPr lang="en-US" altLang="en-US" dirty="0" smtClean="0">
                <a:latin typeface="Arial" pitchFamily="34" charset="0"/>
                <a:cs typeface="Arial" pitchFamily="34" charset="0"/>
              </a:rPr>
              <a:t>James-Lange theory of emotion:  The emotional stimulus (e.g. hearing footsteps behind you in a dark alley) produces physiological arousal (e.g., increased heart rate), which then produces an experienced emotion (e.g., fear).</a:t>
            </a:r>
            <a:endParaRPr lang="en-US" altLang="en-US" b="1" dirty="0" smtClean="0">
              <a:latin typeface="Arial" pitchFamily="34" charset="0"/>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E6A65F7-C3CF-46DE-8E3E-0F9A39B5A26C}" type="slidenum">
              <a:rPr lang="en-US" altLang="en-US" sz="1200" smtClean="0"/>
              <a:pPr eaLnBrk="1" hangingPunct="1"/>
              <a:t>40</a:t>
            </a:fld>
            <a:endParaRPr lang="en-US" altLang="en-US" sz="120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smtClean="0">
              <a:latin typeface="Arial" pitchFamily="34" charset="0"/>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DBFD4C8-C7C4-4970-9BDC-62E54F9AFF3D}" type="slidenum">
              <a:rPr lang="en-US" altLang="en-US" sz="1200" smtClean="0"/>
              <a:pPr eaLnBrk="1" hangingPunct="1"/>
              <a:t>41</a:t>
            </a:fld>
            <a:endParaRPr lang="en-US" altLang="en-US" sz="120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smtClean="0">
              <a:latin typeface="Arial" pitchFamily="34" charset="0"/>
              <a:cs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25D6890-1F2C-4EE3-B535-0D14D6EFA55D}" type="slidenum">
              <a:rPr lang="en-US" altLang="en-US" sz="1200" smtClean="0"/>
              <a:pPr eaLnBrk="1" hangingPunct="1"/>
              <a:t>42</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0CEBA3E-EFA7-4C1F-B9FA-83059FAA4BE4}" type="slidenum">
              <a:rPr lang="en-US" altLang="en-US" sz="1200"/>
              <a:pPr eaLnBrk="1" hangingPunct="1"/>
              <a:t>5</a:t>
            </a:fld>
            <a:endParaRPr lang="en-US" altLang="en-US" sz="12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pPr eaLnBrk="1" hangingPunct="1"/>
            <a:r>
              <a:rPr lang="en-US" altLang="en-US" smtClean="0">
                <a:latin typeface="Arial" pitchFamily="34" charset="0"/>
                <a:ea typeface="ＭＳ Ｐゴシック" pitchFamily="34" charset="-128"/>
              </a:rPr>
              <a:t>If there</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s no body, no emotion. </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Without the bodily states following on the perception, the latter would be purely cognitive in form; pale, colorless, destitute of emotional warmth. We might then see the bear, and judge it best to run, receive the insult and deem it right to strike, but we should not actually feel afraid or angry.</a:t>
            </a:r>
            <a:r>
              <a:rPr lang="ja-JP" altLang="en-US" smtClean="0">
                <a:latin typeface="Arial" pitchFamily="34" charset="0"/>
                <a:ea typeface="ＭＳ Ｐゴシック" pitchFamily="34" charset="-128"/>
              </a:rPr>
              <a:t>”</a:t>
            </a:r>
            <a:endParaRPr lang="en-US" altLang="ja-JP" smtClean="0">
              <a:latin typeface="Arial" pitchFamily="34" charset="0"/>
              <a:ea typeface="ＭＳ Ｐゴシック" pitchFamily="34" charset="-128"/>
            </a:endParaRPr>
          </a:p>
          <a:p>
            <a:pPr eaLnBrk="1" hangingPunct="1"/>
            <a:endParaRPr lang="en-US" altLang="en-US" smtClean="0">
              <a:latin typeface="Arial" pitchFamily="34" charset="0"/>
              <a:ea typeface="ＭＳ Ｐゴシック" pitchFamily="34" charset="-128"/>
            </a:endParaRPr>
          </a:p>
          <a:p>
            <a:pPr eaLnBrk="1" hangingPunct="1"/>
            <a:r>
              <a:rPr lang="en-US" altLang="en-US" smtClean="0">
                <a:latin typeface="Arial" pitchFamily="34" charset="0"/>
                <a:ea typeface="ＭＳ Ｐゴシック" pitchFamily="34" charset="-128"/>
              </a:rPr>
              <a:t>Now what James is saying is, the experience of an emotion is the experience of the body. If you don</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t have a body, you can</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t really have an emotion. </a:t>
            </a:r>
          </a:p>
          <a:p>
            <a:pPr eaLnBrk="1" hangingPunct="1"/>
            <a:endParaRPr lang="en-US" altLang="en-US" smtClean="0">
              <a:latin typeface="Arial" pitchFamily="34" charset="0"/>
              <a:ea typeface="ＭＳ Ｐゴシック" pitchFamily="34" charset="-128"/>
            </a:endParaRPr>
          </a:p>
          <a:p>
            <a:pPr eaLnBrk="1" hangingPunct="1"/>
            <a:r>
              <a:rPr lang="en-US" altLang="en-US" smtClean="0">
                <a:latin typeface="Arial" pitchFamily="34" charset="0"/>
                <a:ea typeface="ＭＳ Ｐゴシック" pitchFamily="34" charset="-128"/>
              </a:rPr>
              <a:t>Think about it. Let</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s say you have a crush on one of your classmates. Let</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s say that Bob here has a crush on Jane [picking out two students who sit very far away from each other]. Now, when Jane walks by Bob, Bob maybe feels a little nervous. His heart starts beating a little faster, he sweats a little, he maybe even blushes, and he looks down at his books because he doesn</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t want her SEEING him sweating and blushing and </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OMG is she looking over here or not and WHEW I</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m nervous...</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 Now, what if Bob didn</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t have this bodily reaction? Can you have a crush on someone without having a bodily reaction when the come near? Would you say that it</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s a real crush, if your heart doesn</a:t>
            </a:r>
            <a:r>
              <a:rPr lang="ja-JP" altLang="en-US" smtClean="0">
                <a:latin typeface="Arial" pitchFamily="34" charset="0"/>
                <a:ea typeface="ＭＳ Ｐゴシック" pitchFamily="34" charset="-128"/>
              </a:rPr>
              <a:t>’</a:t>
            </a:r>
            <a:r>
              <a:rPr lang="en-US" altLang="ja-JP" smtClean="0">
                <a:latin typeface="Arial" pitchFamily="34" charset="0"/>
                <a:ea typeface="ＭＳ Ｐゴシック" pitchFamily="34" charset="-128"/>
              </a:rPr>
              <a:t>t start beating a little faster? </a:t>
            </a:r>
          </a:p>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909D04B-EEC6-4946-870B-78E62434DB41}" type="slidenum">
              <a:rPr lang="en-US" altLang="en-US" sz="1200" smtClean="0"/>
              <a:pPr eaLnBrk="1" hangingPunct="1"/>
              <a:t>6</a:t>
            </a:fld>
            <a:endParaRPr lang="en-US" altLang="en-US" sz="120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4A277E5-F335-4E53-87D5-617011E91282}" type="slidenum">
              <a:rPr lang="en-US" altLang="en-US" sz="1200"/>
              <a:pPr eaLnBrk="1" hangingPunct="1"/>
              <a:t>7</a:t>
            </a:fld>
            <a:endParaRPr lang="en-US" altLang="en-US" sz="12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C308761-0139-4542-94C7-0A714A89F683}" type="slidenum">
              <a:rPr lang="en-US" altLang="en-US" sz="1200" smtClean="0"/>
              <a:pPr eaLnBrk="1" hangingPunct="1"/>
              <a:t>8</a:t>
            </a:fld>
            <a:endParaRPr lang="en-US" altLang="en-US" sz="120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itchFamily="34" charset="0"/>
                <a:cs typeface="Arial" pitchFamily="34" charset="0"/>
              </a:rPr>
              <a:t>Figure 6.3  </a:t>
            </a:r>
            <a:r>
              <a:rPr lang="en-US" altLang="en-US" smtClean="0">
                <a:latin typeface="Arial" pitchFamily="34" charset="0"/>
                <a:cs typeface="Arial" pitchFamily="34" charset="0"/>
              </a:rPr>
              <a:t>Cannon-Bard theory of emotion:  The emotional stimulus (e.g., hearing footsteps behind you in a dark alley) activates the thalamus.  The thalamus sends two messages at the same time: one message to the cortex, which produces an experienced emotion (e.g., fear), and one message to the hypothalamus and autonomic nervous system, which produces physiological arousal (e.g., increased heart rate).</a:t>
            </a:r>
            <a:endParaRPr lang="en-US" altLang="en-US" b="1"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0E4FACB-DA6A-4576-87B9-4EDA77B2F4D0}" type="slidenum">
              <a:rPr lang="en-US" altLang="en-US" sz="1200" smtClean="0"/>
              <a:pPr eaLnBrk="1" hangingPunct="1"/>
              <a:t>9</a:t>
            </a:fld>
            <a:endParaRPr lang="en-US" altLang="en-US" sz="120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itchFamily="34" charset="0"/>
                <a:cs typeface="Arial" pitchFamily="34" charset="0"/>
              </a:rPr>
              <a:t>Figure 6.4  </a:t>
            </a:r>
            <a:r>
              <a:rPr lang="en-US" altLang="en-US" smtClean="0">
                <a:latin typeface="Arial" pitchFamily="34" charset="0"/>
                <a:cs typeface="Arial" pitchFamily="34" charset="0"/>
              </a:rPr>
              <a:t>Schachter-Singer theory of emotion. The emotional stimulus (e.g., hearing footsteps behind you in a dark alley) produces physiological arousal (e.g., increased heart rate) and a cognitive label, which produces an experimental emotion (e.g., fear).</a:t>
            </a:r>
            <a:endParaRPr lang="en-US" altLang="en-US" b="1"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vert="horz" wrap="square" lIns="91440" tIns="45720" rIns="91440" bIns="45720" numCol="1" anchor="t" anchorCtr="0" compatLnSpc="1">
            <a:prstTxWarp prst="textNoShape">
              <a:avLst/>
            </a:prstTxWarp>
          </a:bodyPr>
          <a:lstStyle>
            <a:lvl1pPr>
              <a:defRPr>
                <a:ea typeface="ＭＳ Ｐゴシック" pitchFamily="34" charset="-128"/>
              </a:defRPr>
            </a:lvl1pPr>
          </a:lstStyle>
          <a:p>
            <a:pPr>
              <a:defRPr/>
            </a:pPr>
            <a:r>
              <a:rPr lang="en-US"/>
              <a:t>© 2014  Wadsworth Cengage Learning</a:t>
            </a:r>
          </a:p>
          <a:p>
            <a:pPr>
              <a:defRPr/>
            </a:pPr>
            <a:endParaRPr lang="en-US"/>
          </a:p>
        </p:txBody>
      </p:sp>
    </p:spTree>
    <p:extLst>
      <p:ext uri="{BB962C8B-B14F-4D97-AF65-F5344CB8AC3E}">
        <p14:creationId xmlns:p14="http://schemas.microsoft.com/office/powerpoint/2010/main" val="159185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35242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4745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142444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154972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82E067-CCA3-4F16-A733-7C62FE2D6C69}" type="slidenum">
              <a:rPr lang="en-US" altLang="en-US"/>
              <a:pPr/>
              <a:t>‹#›</a:t>
            </a:fld>
            <a:endParaRPr lang="en-US" altLang="en-US"/>
          </a:p>
        </p:txBody>
      </p:sp>
    </p:spTree>
    <p:extLst>
      <p:ext uri="{BB962C8B-B14F-4D97-AF65-F5344CB8AC3E}">
        <p14:creationId xmlns:p14="http://schemas.microsoft.com/office/powerpoint/2010/main" val="1374635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a:p>
            <a:r>
              <a:rPr lang="en-US" altLang="en-US"/>
              <a:t>Psychology, 4/e by Saul Kassin ©2004 Prentice Hall</a:t>
            </a: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6218763B-F616-4B78-B89F-D70E2B0E014B}" type="slidenum">
              <a:rPr lang="en-US" altLang="en-US"/>
              <a:pPr/>
              <a:t>‹#›</a:t>
            </a:fld>
            <a:endParaRPr lang="en-US" altLang="en-US"/>
          </a:p>
        </p:txBody>
      </p:sp>
    </p:spTree>
    <p:extLst>
      <p:ext uri="{BB962C8B-B14F-4D97-AF65-F5344CB8AC3E}">
        <p14:creationId xmlns:p14="http://schemas.microsoft.com/office/powerpoint/2010/main" val="631242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charset="-128"/>
                <a:cs typeface="Arial" pitchFamily="34" charset="0"/>
              </a:defRPr>
            </a:lvl1pPr>
          </a:lstStyle>
          <a:p>
            <a:pPr>
              <a:defRPr/>
            </a:pPr>
            <a:endParaRPr lang="en-US"/>
          </a:p>
        </p:txBody>
      </p:sp>
      <p:sp>
        <p:nvSpPr>
          <p:cNvPr id="8" name="Footer Placeholder 4"/>
          <p:cNvSpPr>
            <a:spLocks noGrp="1"/>
          </p:cNvSpPr>
          <p:nvPr>
            <p:ph type="ftr" sz="quarter" idx="3"/>
          </p:nvPr>
        </p:nvSpPr>
        <p:spPr>
          <a:xfrm>
            <a:off x="3124200" y="6245225"/>
            <a:ext cx="5562600" cy="476250"/>
          </a:xfrm>
          <a:prstGeom prst="rect">
            <a:avLst/>
          </a:prstGeom>
        </p:spPr>
        <p:txBody>
          <a:bodyPr/>
          <a:lstStyle>
            <a:lvl1pPr algn="r">
              <a:defRPr sz="1200" b="0" i="1">
                <a:latin typeface="Arial" pitchFamily="34" charset="0"/>
                <a:ea typeface="+mn-ea"/>
                <a:cs typeface="Arial" pitchFamily="34" charset="0"/>
              </a:defRPr>
            </a:lvl1pPr>
          </a:lstStyle>
          <a:p>
            <a:pPr>
              <a:defRPr/>
            </a:pPr>
            <a:endParaRPr lang="en-US"/>
          </a:p>
        </p:txBody>
      </p:sp>
      <p:pic>
        <p:nvPicPr>
          <p:cNvPr id="6" name="Picture 8"/>
          <p:cNvPicPr>
            <a:picLocks noChangeAspect="1" noChangeArrowheads="1"/>
          </p:cNvPicPr>
          <p:nvPr userDrawn="1"/>
        </p:nvPicPr>
        <p:blipFill>
          <a:blip r:embed="rId9"/>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 bg1="lt1" tx1="dk1" bg2="lt2" tx2="dk2" accent1="accent1" accent2="accent2" accent3="accent3" accent4="accent4" accent5="accent5" accent6="accent6" hlink="hlink" folHlink="folHlink"/>
  <p:sldLayoutIdLst>
    <p:sldLayoutId id="2147483737" r:id="rId1"/>
    <p:sldLayoutId id="2147483733" r:id="rId2"/>
    <p:sldLayoutId id="2147483734" r:id="rId3"/>
    <p:sldLayoutId id="2147483735" r:id="rId4"/>
    <p:sldLayoutId id="2147483736" r:id="rId5"/>
    <p:sldLayoutId id="2147483738" r:id="rId6"/>
    <p:sldLayoutId id="2147483739" r:id="rId7"/>
  </p:sldLayoutIdLst>
  <p:hf sldNum="0" hdr="0" dt="0"/>
  <p:txStyles>
    <p:titleStyle>
      <a:lvl1pPr algn="ctr" rtl="0" eaLnBrk="0" fontAlgn="base" hangingPunct="0">
        <a:spcBef>
          <a:spcPct val="0"/>
        </a:spcBef>
        <a:spcAft>
          <a:spcPct val="0"/>
        </a:spcAft>
        <a:defRPr sz="4000">
          <a:solidFill>
            <a:schemeClr val="tx2"/>
          </a:solidFill>
          <a:latin typeface="+mj-lt"/>
          <a:ea typeface="ＭＳ Ｐゴシック" pitchFamily="34" charset="-128"/>
          <a:cs typeface="ＭＳ Ｐゴシック" charset="-128"/>
        </a:defRPr>
      </a:lvl1pPr>
      <a:lvl2pPr algn="ctr" rtl="0" eaLnBrk="0" fontAlgn="base" hangingPunct="0">
        <a:spcBef>
          <a:spcPct val="0"/>
        </a:spcBef>
        <a:spcAft>
          <a:spcPct val="0"/>
        </a:spcAft>
        <a:defRPr sz="4000">
          <a:solidFill>
            <a:schemeClr val="tx2"/>
          </a:solidFill>
          <a:latin typeface="Arial" charset="0"/>
          <a:ea typeface="ＭＳ Ｐゴシック" pitchFamily="34" charset="-128"/>
          <a:cs typeface="ＭＳ Ｐゴシック" charset="-128"/>
        </a:defRPr>
      </a:lvl2pPr>
      <a:lvl3pPr algn="ctr" rtl="0" eaLnBrk="0" fontAlgn="base" hangingPunct="0">
        <a:spcBef>
          <a:spcPct val="0"/>
        </a:spcBef>
        <a:spcAft>
          <a:spcPct val="0"/>
        </a:spcAft>
        <a:defRPr sz="4000">
          <a:solidFill>
            <a:schemeClr val="tx2"/>
          </a:solidFill>
          <a:latin typeface="Arial" charset="0"/>
          <a:ea typeface="ＭＳ Ｐゴシック" pitchFamily="34" charset="-128"/>
          <a:cs typeface="ＭＳ Ｐゴシック" charset="-128"/>
        </a:defRPr>
      </a:lvl3pPr>
      <a:lvl4pPr algn="ctr" rtl="0" eaLnBrk="0" fontAlgn="base" hangingPunct="0">
        <a:spcBef>
          <a:spcPct val="0"/>
        </a:spcBef>
        <a:spcAft>
          <a:spcPct val="0"/>
        </a:spcAft>
        <a:defRPr sz="4000">
          <a:solidFill>
            <a:schemeClr val="tx2"/>
          </a:solidFill>
          <a:latin typeface="Arial" charset="0"/>
          <a:ea typeface="ＭＳ Ｐゴシック" pitchFamily="34" charset="-128"/>
          <a:cs typeface="ＭＳ Ｐゴシック" charset="-128"/>
        </a:defRPr>
      </a:lvl4pPr>
      <a:lvl5pPr algn="ctr" rtl="0" eaLnBrk="0" fontAlgn="base" hangingPunct="0">
        <a:spcBef>
          <a:spcPct val="0"/>
        </a:spcBef>
        <a:spcAft>
          <a:spcPct val="0"/>
        </a:spcAft>
        <a:defRPr sz="4000">
          <a:solidFill>
            <a:schemeClr val="tx2"/>
          </a:solidFill>
          <a:latin typeface="Arial" charset="0"/>
          <a:ea typeface="ＭＳ Ｐゴシック" pitchFamily="34"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3276600" y="130175"/>
            <a:ext cx="2590800" cy="1470025"/>
          </a:xfrm>
        </p:spPr>
        <p:txBody>
          <a:bodyPr/>
          <a:lstStyle/>
          <a:p>
            <a:r>
              <a:rPr lang="en-US" altLang="en-US" smtClean="0"/>
              <a:t>Chapter 6</a:t>
            </a:r>
          </a:p>
        </p:txBody>
      </p:sp>
      <p:sp>
        <p:nvSpPr>
          <p:cNvPr id="3075" name="Subtitle 2"/>
          <p:cNvSpPr>
            <a:spLocks noGrp="1"/>
          </p:cNvSpPr>
          <p:nvPr>
            <p:ph type="subTitle" idx="1"/>
          </p:nvPr>
        </p:nvSpPr>
        <p:spPr>
          <a:xfrm>
            <a:off x="1676400" y="1600200"/>
            <a:ext cx="5715000" cy="1752600"/>
          </a:xfrm>
        </p:spPr>
        <p:txBody>
          <a:bodyPr/>
          <a:lstStyle/>
          <a:p>
            <a:r>
              <a:rPr lang="en-US" altLang="en-US" smtClean="0"/>
              <a:t>Emotion and Affect</a:t>
            </a:r>
          </a:p>
        </p:txBody>
      </p:sp>
      <p:sp>
        <p:nvSpPr>
          <p:cNvPr id="3076" name="Footer Placeholder 3"/>
          <p:cNvSpPr>
            <a:spLocks noGrp="1"/>
          </p:cNvSpPr>
          <p:nvPr>
            <p:ph type="ftr" sz="quarter" idx="11"/>
          </p:nvPr>
        </p:nvSpPr>
        <p:spPr bwMode="auto">
          <a:xfrm>
            <a:off x="3429000" y="6381750"/>
            <a:ext cx="5562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smtClean="0"/>
              <a:t>© 2014  Wadsworth Cengage Learning</a:t>
            </a:r>
          </a:p>
          <a:p>
            <a:pPr eaLnBrk="1" hangingPunct="1"/>
            <a:endParaRPr lang="en-US" altLang="en-US" sz="12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612775" y="228600"/>
            <a:ext cx="8153400" cy="990600"/>
          </a:xfrm>
        </p:spPr>
        <p:txBody>
          <a:bodyPr/>
          <a:lstStyle/>
          <a:p>
            <a:pPr marL="838200" indent="-838200" eaLnBrk="1" hangingPunct="1"/>
            <a:r>
              <a:rPr lang="en-US" altLang="en-US" dirty="0" err="1" smtClean="0"/>
              <a:t>Schachter</a:t>
            </a:r>
            <a:r>
              <a:rPr lang="en-US" altLang="en-US" dirty="0" smtClean="0"/>
              <a:t>-Singer Theory</a:t>
            </a:r>
          </a:p>
        </p:txBody>
      </p:sp>
      <p:sp>
        <p:nvSpPr>
          <p:cNvPr id="76803" name="Rectangle 3"/>
          <p:cNvSpPr>
            <a:spLocks noGrp="1" noChangeArrowheads="1"/>
          </p:cNvSpPr>
          <p:nvPr>
            <p:ph sz="quarter" idx="1"/>
          </p:nvPr>
        </p:nvSpPr>
        <p:spPr>
          <a:xfrm>
            <a:off x="612775" y="1600200"/>
            <a:ext cx="8153400" cy="4495800"/>
          </a:xfrm>
        </p:spPr>
        <p:txBody>
          <a:bodyPr/>
          <a:lstStyle/>
          <a:p>
            <a:pPr eaLnBrk="1" hangingPunct="1"/>
            <a:r>
              <a:rPr lang="en-US" altLang="en-US" dirty="0" smtClean="0"/>
              <a:t>Hypothesis: The same bodily reaction will cause one emotion in one situation, and another emotion in a different situation. </a:t>
            </a:r>
          </a:p>
          <a:p>
            <a:pPr lvl="1" eaLnBrk="1" hangingPunct="1"/>
            <a:r>
              <a:rPr lang="en-US" altLang="en-US" dirty="0" smtClean="0"/>
              <a:t>Give people a dose of adrenaline;</a:t>
            </a:r>
          </a:p>
          <a:p>
            <a:pPr lvl="1" eaLnBrk="1" hangingPunct="1"/>
            <a:r>
              <a:rPr lang="en-US" altLang="en-US" dirty="0" smtClean="0"/>
              <a:t>Informed vs. non-informed subjects</a:t>
            </a:r>
          </a:p>
          <a:p>
            <a:pPr lvl="1" eaLnBrk="1" hangingPunct="1"/>
            <a:r>
              <a:rPr lang="en-US" altLang="en-US" dirty="0" smtClean="0"/>
              <a:t>Non-informed subjects’ emotions were highly influenced by confederates’ emotions</a:t>
            </a:r>
          </a:p>
        </p:txBody>
      </p:sp>
    </p:spTree>
    <p:extLst>
      <p:ext uri="{BB962C8B-B14F-4D97-AF65-F5344CB8AC3E}">
        <p14:creationId xmlns:p14="http://schemas.microsoft.com/office/powerpoint/2010/main" val="2613961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80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68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r>
              <a:rPr lang="en-US" altLang="en-US" dirty="0" smtClean="0"/>
              <a:t>Misattribution of Arousal</a:t>
            </a:r>
          </a:p>
        </p:txBody>
      </p:sp>
      <p:sp>
        <p:nvSpPr>
          <p:cNvPr id="15363" name="Rectangle 5"/>
          <p:cNvSpPr>
            <a:spLocks noGrp="1" noChangeArrowheads="1"/>
          </p:cNvSpPr>
          <p:nvPr>
            <p:ph idx="1"/>
          </p:nvPr>
        </p:nvSpPr>
        <p:spPr/>
        <p:txBody>
          <a:bodyPr/>
          <a:lstStyle/>
          <a:p>
            <a:pPr marL="342900" lvl="1" indent="-342900">
              <a:buFontTx/>
              <a:buChar char="•"/>
              <a:defRPr/>
            </a:pPr>
            <a:r>
              <a:rPr lang="en-US" sz="3200" dirty="0" smtClean="0">
                <a:ea typeface="MS PGothic" pitchFamily="34" charset="-128"/>
              </a:rPr>
              <a:t>Excitation Transfer</a:t>
            </a:r>
          </a:p>
          <a:p>
            <a:pPr marL="742950" lvl="2" indent="-342900">
              <a:defRPr/>
            </a:pPr>
            <a:r>
              <a:rPr lang="en-US" sz="2800" dirty="0" smtClean="0">
                <a:ea typeface="MS PGothic" pitchFamily="34" charset="-128"/>
              </a:rPr>
              <a:t>Arousal from one event is transferred to a later event.</a:t>
            </a:r>
          </a:p>
          <a:p>
            <a:pPr marL="342900" lvl="1" indent="-342900">
              <a:buFontTx/>
              <a:buChar char="•"/>
              <a:defRPr/>
            </a:pPr>
            <a:r>
              <a:rPr lang="en-US" sz="3200" dirty="0" smtClean="0">
                <a:ea typeface="MS PGothic" pitchFamily="34" charset="-128"/>
              </a:rPr>
              <a:t>Suspension vs. Stable Bridge</a:t>
            </a:r>
            <a:endParaRPr lang="en-US" sz="3200" dirty="0">
              <a:ea typeface="MS PGothic" pitchFamily="34" charset="-128"/>
            </a:endParaRPr>
          </a:p>
          <a:p>
            <a:pPr marL="742950" lvl="2" indent="-342900">
              <a:defRPr/>
            </a:pPr>
            <a:r>
              <a:rPr lang="en-US" sz="2800" dirty="0" smtClean="0">
                <a:ea typeface="MS PGothic" pitchFamily="34" charset="-128"/>
              </a:rPr>
              <a:t>Misattribution of arousal turned fear into attraction.</a:t>
            </a:r>
            <a:endParaRPr lang="en-US" sz="2800" dirty="0">
              <a:ea typeface="MS PGothic" pitchFamily="34" charset="-128"/>
            </a:endParaRPr>
          </a:p>
          <a:p>
            <a:pPr marL="742950" lvl="2" indent="-342900">
              <a:defRPr/>
            </a:pPr>
            <a:r>
              <a:rPr lang="en-US" sz="2800" dirty="0" smtClean="0">
                <a:ea typeface="MS PGothic" pitchFamily="34" charset="-128"/>
              </a:rPr>
              <a:t>What flaws in the design of the study could lead to questions of the results?</a:t>
            </a:r>
            <a:endParaRPr lang="en-US" sz="2800" dirty="0">
              <a:ea typeface="MS PGothic" pitchFamily="34" charset="-128"/>
            </a:endParaRPr>
          </a:p>
          <a:p>
            <a:pPr>
              <a:defRPr/>
            </a:pPr>
            <a:endParaRPr lang="en-US" dirty="0" smtClean="0">
              <a:ea typeface="MS PGothic" pitchFamily="34" charset="-128"/>
            </a:endParaRPr>
          </a:p>
          <a:p>
            <a:pPr>
              <a:defRPr/>
            </a:pPr>
            <a:endParaRPr lang="en-US" dirty="0" smtClean="0">
              <a:ea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r>
              <a:rPr lang="en-US" altLang="en-US" smtClean="0"/>
              <a:t>Happiness</a:t>
            </a:r>
          </a:p>
        </p:txBody>
      </p:sp>
      <p:sp>
        <p:nvSpPr>
          <p:cNvPr id="15363" name="Rectangle 5"/>
          <p:cNvSpPr>
            <a:spLocks noGrp="1" noChangeArrowheads="1"/>
          </p:cNvSpPr>
          <p:nvPr>
            <p:ph idx="1"/>
          </p:nvPr>
        </p:nvSpPr>
        <p:spPr/>
        <p:txBody>
          <a:bodyPr/>
          <a:lstStyle/>
          <a:p>
            <a:r>
              <a:rPr lang="en-US" altLang="en-US" dirty="0" smtClean="0"/>
              <a:t>What is happiness?</a:t>
            </a:r>
          </a:p>
          <a:p>
            <a:pPr lvl="1"/>
            <a:r>
              <a:rPr lang="en-US" altLang="en-US" dirty="0" smtClean="0"/>
              <a:t>Feeling good</a:t>
            </a:r>
          </a:p>
          <a:p>
            <a:pPr lvl="1"/>
            <a:r>
              <a:rPr lang="en-US" altLang="en-US" dirty="0" smtClean="0"/>
              <a:t>Can be described by affect balance: frequency of positive minus frequency of negative emotions</a:t>
            </a:r>
          </a:p>
          <a:p>
            <a:r>
              <a:rPr lang="en-US" altLang="en-US" dirty="0" smtClean="0"/>
              <a:t>Life satisfaction</a:t>
            </a:r>
          </a:p>
          <a:p>
            <a:pPr lvl="1"/>
            <a:r>
              <a:rPr lang="en-US" altLang="en-US" dirty="0" smtClean="0"/>
              <a:t>Broader and longer evaluation of happiness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8" name="Rectangle 4"/>
          <p:cNvSpPr>
            <a:spLocks noGrp="1" noChangeArrowheads="1"/>
          </p:cNvSpPr>
          <p:nvPr>
            <p:ph type="body" sz="half" idx="2"/>
          </p:nvPr>
        </p:nvSpPr>
        <p:spPr>
          <a:xfrm>
            <a:off x="457200" y="5791200"/>
            <a:ext cx="7772400" cy="457200"/>
          </a:xfrm>
        </p:spPr>
        <p:txBody>
          <a:bodyPr/>
          <a:lstStyle/>
          <a:p>
            <a:pPr marL="0" indent="0">
              <a:buNone/>
            </a:pPr>
            <a:r>
              <a:rPr lang="en-US" altLang="en-US" sz="2400" dirty="0"/>
              <a:t>The happiness scale : very happy (4), quite happy (3), not very happy (2), or not at all happy (1).</a:t>
            </a:r>
          </a:p>
        </p:txBody>
      </p:sp>
      <p:graphicFrame>
        <p:nvGraphicFramePr>
          <p:cNvPr id="144390" name="Object 6" descr="C:\_MJR\Consulting\Prentice Hall\Kassin 3 PowerPoint\Graphics\9.13.gif"/>
          <p:cNvGraphicFramePr>
            <a:graphicFrameLocks noGrp="1" noChangeAspect="1"/>
          </p:cNvGraphicFramePr>
          <p:nvPr>
            <p:ph sz="half" idx="1"/>
            <p:extLst>
              <p:ext uri="{D42A27DB-BD31-4B8C-83A1-F6EECF244321}">
                <p14:modId xmlns:p14="http://schemas.microsoft.com/office/powerpoint/2010/main" val="1715698862"/>
              </p:ext>
            </p:extLst>
          </p:nvPr>
        </p:nvGraphicFramePr>
        <p:xfrm>
          <a:off x="838199" y="1354094"/>
          <a:ext cx="7111409" cy="4132306"/>
        </p:xfrm>
        <a:graphic>
          <a:graphicData uri="http://schemas.openxmlformats.org/presentationml/2006/ole">
            <mc:AlternateContent xmlns:mc="http://schemas.openxmlformats.org/markup-compatibility/2006">
              <mc:Choice xmlns:v="urn:schemas-microsoft-com:vml" Requires="v">
                <p:oleObj spid="_x0000_s98312" name="Photo Editor Photo" r:id="rId4" imgW="5858693" imgH="4180952" progId="MSPhotoEd.3">
                  <p:embed/>
                </p:oleObj>
              </mc:Choice>
              <mc:Fallback>
                <p:oleObj name="Photo Editor Photo" r:id="rId4" imgW="5858693" imgH="4180952"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b="13559"/>
                      <a:stretch>
                        <a:fillRect/>
                      </a:stretch>
                    </p:blipFill>
                    <p:spPr bwMode="auto">
                      <a:xfrm>
                        <a:off x="838199" y="1354094"/>
                        <a:ext cx="7111409" cy="4132306"/>
                      </a:xfrm>
                      <a:prstGeom prst="rect">
                        <a:avLst/>
                      </a:prstGeom>
                      <a:noFill/>
                      <a:ln>
                        <a:noFill/>
                      </a:ln>
                      <a:effectLst/>
                    </p:spPr>
                  </p:pic>
                </p:oleObj>
              </mc:Fallback>
            </mc:AlternateContent>
          </a:graphicData>
        </a:graphic>
      </p:graphicFrame>
      <p:sp>
        <p:nvSpPr>
          <p:cNvPr id="2" name="Title 1"/>
          <p:cNvSpPr>
            <a:spLocks noGrp="1"/>
          </p:cNvSpPr>
          <p:nvPr>
            <p:ph type="title"/>
          </p:nvPr>
        </p:nvSpPr>
        <p:spPr>
          <a:xfrm>
            <a:off x="685800" y="304800"/>
            <a:ext cx="7772400" cy="1143000"/>
          </a:xfrm>
        </p:spPr>
        <p:txBody>
          <a:bodyPr/>
          <a:lstStyle/>
          <a:p>
            <a:r>
              <a:rPr lang="en-US" dirty="0" smtClean="0"/>
              <a:t>National Happiness Ratings</a:t>
            </a:r>
            <a:endParaRPr lang="en-US" dirty="0"/>
          </a:p>
        </p:txBody>
      </p:sp>
    </p:spTree>
    <p:extLst>
      <p:ext uri="{BB962C8B-B14F-4D97-AF65-F5344CB8AC3E}">
        <p14:creationId xmlns:p14="http://schemas.microsoft.com/office/powerpoint/2010/main" val="3721011567"/>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r>
              <a:rPr lang="en-US" altLang="en-US" smtClean="0"/>
              <a:t>Objective Roots of Happiness</a:t>
            </a:r>
          </a:p>
        </p:txBody>
      </p:sp>
      <p:sp>
        <p:nvSpPr>
          <p:cNvPr id="16387" name="Rectangle 5"/>
          <p:cNvSpPr>
            <a:spLocks noGrp="1" noChangeArrowheads="1"/>
          </p:cNvSpPr>
          <p:nvPr>
            <p:ph idx="1"/>
          </p:nvPr>
        </p:nvSpPr>
        <p:spPr/>
        <p:txBody>
          <a:bodyPr/>
          <a:lstStyle/>
          <a:p>
            <a:r>
              <a:rPr lang="en-US" altLang="en-US" dirty="0" smtClean="0"/>
              <a:t>Objective Circumstances</a:t>
            </a:r>
          </a:p>
          <a:p>
            <a:pPr lvl="1"/>
            <a:r>
              <a:rPr lang="en-US" altLang="en-US" dirty="0" smtClean="0"/>
              <a:t>Job, money, children, marriage, health, etc.</a:t>
            </a:r>
          </a:p>
          <a:p>
            <a:pPr lvl="1"/>
            <a:r>
              <a:rPr lang="en-US" altLang="en-US" dirty="0" smtClean="0"/>
              <a:t>All seem to be weakly related to some happiness, except children.</a:t>
            </a:r>
          </a:p>
          <a:p>
            <a:pPr lvl="1"/>
            <a:r>
              <a:rPr lang="en-US" altLang="en-US" dirty="0" smtClean="0"/>
              <a:t>Social Connections are the most related to happiness.</a:t>
            </a:r>
          </a:p>
          <a:p>
            <a:pPr lvl="1"/>
            <a:r>
              <a:rPr lang="en-US" altLang="en-US" dirty="0"/>
              <a:t>H</a:t>
            </a:r>
            <a:r>
              <a:rPr lang="en-US" altLang="en-US" dirty="0" smtClean="0"/>
              <a:t>edonic </a:t>
            </a:r>
            <a:r>
              <a:rPr lang="en-US" altLang="en-US" dirty="0"/>
              <a:t>T</a:t>
            </a:r>
            <a:r>
              <a:rPr lang="en-US" altLang="en-US" dirty="0" smtClean="0"/>
              <a:t>readmill Theory</a:t>
            </a:r>
          </a:p>
          <a:p>
            <a:pPr lvl="2"/>
            <a:r>
              <a:rPr lang="en-US" altLang="en-US" dirty="0" smtClean="0"/>
              <a:t>People stay at the same level of happiness.</a:t>
            </a:r>
          </a:p>
          <a:p>
            <a:pPr lvl="2"/>
            <a:r>
              <a:rPr lang="en-US" altLang="en-US" dirty="0"/>
              <a:t>L</a:t>
            </a:r>
            <a:r>
              <a:rPr lang="en-US" altLang="en-US" dirty="0" smtClean="0"/>
              <a:t>ottery winners and people who have been paralyzed after an accident.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1" name="Rectangle 3"/>
          <p:cNvSpPr>
            <a:spLocks noGrp="1" noChangeArrowheads="1"/>
          </p:cNvSpPr>
          <p:nvPr>
            <p:ph type="body" sz="half" idx="2"/>
          </p:nvPr>
        </p:nvSpPr>
        <p:spPr>
          <a:xfrm>
            <a:off x="685800" y="5791200"/>
            <a:ext cx="7772400" cy="838200"/>
          </a:xfrm>
        </p:spPr>
        <p:txBody>
          <a:bodyPr/>
          <a:lstStyle/>
          <a:p>
            <a:pPr marL="0" indent="0">
              <a:buNone/>
            </a:pPr>
            <a:r>
              <a:rPr lang="en-US" altLang="en-US" sz="2400" dirty="0" smtClean="0"/>
              <a:t>Over </a:t>
            </a:r>
            <a:r>
              <a:rPr lang="en-US" altLang="en-US" sz="2400" dirty="0"/>
              <a:t>a 40-year period, Americans became over twice as wealthy, but no happier.</a:t>
            </a:r>
          </a:p>
        </p:txBody>
      </p:sp>
      <p:pic>
        <p:nvPicPr>
          <p:cNvPr id="165892" name="Picture 4" descr="C:\_MJR\Consulting\Prentice Hall\Kassin 3 PowerPoint\Graphics\9.13.gif"/>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13559"/>
          <a:stretch>
            <a:fillRect/>
          </a:stretch>
        </p:blipFill>
        <p:spPr>
          <a:xfrm>
            <a:off x="1066800" y="1524000"/>
            <a:ext cx="6596062" cy="4076536"/>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p:txBody>
          <a:bodyPr/>
          <a:lstStyle/>
          <a:p>
            <a:r>
              <a:rPr lang="en-US" dirty="0" smtClean="0"/>
              <a:t>Wealth and Happiness</a:t>
            </a:r>
            <a:endParaRPr lang="en-US" dirty="0"/>
          </a:p>
        </p:txBody>
      </p:sp>
    </p:spTree>
    <p:extLst>
      <p:ext uri="{BB962C8B-B14F-4D97-AF65-F5344CB8AC3E}">
        <p14:creationId xmlns:p14="http://schemas.microsoft.com/office/powerpoint/2010/main" val="103711566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 calcmode="lin" valueType="num">
                                      <p:cBhvr additive="base">
                                        <p:cTn id="7" dur="500"/>
                                        <p:tgtEl>
                                          <p:spTgt spid="165891">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65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r>
              <a:rPr lang="en-US" altLang="en-US" smtClean="0"/>
              <a:t>Subjective Roots of Happiness</a:t>
            </a:r>
          </a:p>
        </p:txBody>
      </p:sp>
      <p:sp>
        <p:nvSpPr>
          <p:cNvPr id="17411" name="Rectangle 5"/>
          <p:cNvSpPr>
            <a:spLocks noGrp="1" noChangeArrowheads="1"/>
          </p:cNvSpPr>
          <p:nvPr>
            <p:ph idx="1"/>
          </p:nvPr>
        </p:nvSpPr>
        <p:spPr/>
        <p:txBody>
          <a:bodyPr/>
          <a:lstStyle/>
          <a:p>
            <a:r>
              <a:rPr lang="en-US" altLang="en-US" dirty="0" smtClean="0"/>
              <a:t>Outlook on life.</a:t>
            </a:r>
          </a:p>
          <a:p>
            <a:pPr lvl="1"/>
            <a:r>
              <a:rPr lang="en-US" altLang="en-US" dirty="0" smtClean="0"/>
              <a:t>How much money you make vs. how you feel about the money you make.</a:t>
            </a:r>
          </a:p>
          <a:p>
            <a:pPr lvl="1"/>
            <a:r>
              <a:rPr lang="en-US" altLang="en-US" dirty="0" smtClean="0"/>
              <a:t>Being married vs. being happily married.</a:t>
            </a:r>
            <a:endParaRPr lang="en-US" altLang="en-US" dirty="0" smtClean="0"/>
          </a:p>
          <a:p>
            <a:r>
              <a:rPr lang="en-US" altLang="en-US" dirty="0" smtClean="0"/>
              <a:t>“Born Happy”</a:t>
            </a:r>
            <a:endParaRPr lang="en-US" altLang="en-US" dirty="0" smtClean="0"/>
          </a:p>
          <a:p>
            <a:r>
              <a:rPr lang="en-US" altLang="en-US" dirty="0" smtClean="0"/>
              <a:t>Best predictor of happiness is level of happiness 10 years prior.</a:t>
            </a: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r>
              <a:rPr lang="en-US" altLang="en-US" smtClean="0"/>
              <a:t>Increasing Happiness</a:t>
            </a:r>
          </a:p>
        </p:txBody>
      </p:sp>
      <p:sp>
        <p:nvSpPr>
          <p:cNvPr id="18435" name="Rectangle 5"/>
          <p:cNvSpPr>
            <a:spLocks noGrp="1" noChangeArrowheads="1"/>
          </p:cNvSpPr>
          <p:nvPr>
            <p:ph idx="1"/>
          </p:nvPr>
        </p:nvSpPr>
        <p:spPr/>
        <p:txBody>
          <a:bodyPr/>
          <a:lstStyle/>
          <a:p>
            <a:r>
              <a:rPr lang="en-US" altLang="en-US" dirty="0" smtClean="0"/>
              <a:t>Positive Psychology</a:t>
            </a:r>
          </a:p>
          <a:p>
            <a:pPr lvl="1"/>
            <a:r>
              <a:rPr lang="en-US" altLang="en-US" dirty="0" smtClean="0"/>
              <a:t>Forgiveness</a:t>
            </a:r>
          </a:p>
          <a:p>
            <a:pPr lvl="1"/>
            <a:r>
              <a:rPr lang="en-US" altLang="en-US" dirty="0" smtClean="0"/>
              <a:t>Expressing gratitude</a:t>
            </a:r>
          </a:p>
          <a:p>
            <a:pPr lvl="1"/>
            <a:r>
              <a:rPr lang="en-US" altLang="en-US" dirty="0" smtClean="0"/>
              <a:t>Focusing on good things in your life</a:t>
            </a:r>
            <a:endParaRPr lang="en-US" altLang="en-US" dirty="0" smtClean="0"/>
          </a:p>
          <a:p>
            <a:r>
              <a:rPr lang="en-US" altLang="en-US" dirty="0" smtClean="0"/>
              <a:t>Happy people are healthier</a:t>
            </a:r>
          </a:p>
          <a:p>
            <a:pPr lvl="1"/>
            <a:r>
              <a:rPr lang="en-US" altLang="en-US" dirty="0" smtClean="0"/>
              <a:t>Live longer (7 to 10 years)</a:t>
            </a:r>
            <a:endParaRPr lang="en-US" alt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t>Tradeoffs: Affect Intensity, </a:t>
            </a:r>
            <a:br>
              <a:rPr lang="en-US" altLang="en-US" smtClean="0"/>
            </a:br>
            <a:r>
              <a:rPr lang="en-US" altLang="en-US" smtClean="0"/>
              <a:t>or the Joys of Feeling Nothing</a:t>
            </a:r>
          </a:p>
        </p:txBody>
      </p:sp>
      <p:sp>
        <p:nvSpPr>
          <p:cNvPr id="19459" name="Rectangle 3"/>
          <p:cNvSpPr>
            <a:spLocks noGrp="1" noChangeArrowheads="1"/>
          </p:cNvSpPr>
          <p:nvPr>
            <p:ph idx="1"/>
          </p:nvPr>
        </p:nvSpPr>
        <p:spPr/>
        <p:txBody>
          <a:bodyPr/>
          <a:lstStyle/>
          <a:p>
            <a:r>
              <a:rPr lang="en-US" altLang="en-US" smtClean="0"/>
              <a:t>Some people have many intense experiences while others have relatively few</a:t>
            </a:r>
          </a:p>
          <a:p>
            <a:pPr lvl="1"/>
            <a:r>
              <a:rPr lang="en-US" altLang="en-US" smtClean="0"/>
              <a:t>Affect Intensity Measure (AIM)</a:t>
            </a:r>
          </a:p>
          <a:p>
            <a:r>
              <a:rPr lang="en-US" altLang="en-US" smtClean="0"/>
              <a:t>If one has positive life circumstances, you have more enjoyment from high affective intensity</a:t>
            </a:r>
          </a:p>
          <a:p>
            <a:pPr lvl="1"/>
            <a:r>
              <a:rPr lang="en-US" altLang="en-US" smtClean="0"/>
              <a:t>May intentionally lower affect to prevent being hurt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r>
              <a:rPr lang="en-US" altLang="en-US" smtClean="0"/>
              <a:t>Anger</a:t>
            </a:r>
          </a:p>
        </p:txBody>
      </p:sp>
      <p:sp>
        <p:nvSpPr>
          <p:cNvPr id="20483" name="Rectangle 5"/>
          <p:cNvSpPr>
            <a:spLocks noGrp="1" noChangeArrowheads="1"/>
          </p:cNvSpPr>
          <p:nvPr>
            <p:ph idx="1"/>
          </p:nvPr>
        </p:nvSpPr>
        <p:spPr/>
        <p:txBody>
          <a:bodyPr/>
          <a:lstStyle/>
          <a:p>
            <a:r>
              <a:rPr lang="en-US" altLang="en-US" dirty="0" smtClean="0"/>
              <a:t>What is anger?</a:t>
            </a:r>
          </a:p>
          <a:p>
            <a:r>
              <a:rPr lang="en-US" altLang="en-US" dirty="0" smtClean="0"/>
              <a:t>Angry people may:</a:t>
            </a:r>
          </a:p>
          <a:p>
            <a:pPr lvl="1"/>
            <a:r>
              <a:rPr lang="en-US" altLang="en-US" dirty="0" smtClean="0"/>
              <a:t>Downplay risks and overlook the dangers of impulsivity</a:t>
            </a:r>
          </a:p>
          <a:p>
            <a:pPr lvl="1"/>
            <a:r>
              <a:rPr lang="en-US" altLang="en-US" dirty="0" smtClean="0"/>
              <a:t>Fail to consider consequences of actions</a:t>
            </a:r>
          </a:p>
          <a:p>
            <a:r>
              <a:rPr lang="en-US" altLang="en-US" dirty="0" smtClean="0"/>
              <a:t>In what ways is anger hurtful?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r>
              <a:rPr lang="en-US" altLang="en-US" smtClean="0"/>
              <a:t>What is Emotion?</a:t>
            </a:r>
          </a:p>
        </p:txBody>
      </p:sp>
      <p:sp>
        <p:nvSpPr>
          <p:cNvPr id="6147" name="Rectangle 5"/>
          <p:cNvSpPr>
            <a:spLocks noGrp="1" noChangeArrowheads="1"/>
          </p:cNvSpPr>
          <p:nvPr>
            <p:ph idx="1"/>
          </p:nvPr>
        </p:nvSpPr>
        <p:spPr>
          <a:xfrm>
            <a:off x="457200" y="1295400"/>
            <a:ext cx="8229600" cy="4830763"/>
          </a:xfrm>
        </p:spPr>
        <p:txBody>
          <a:bodyPr/>
          <a:lstStyle/>
          <a:p>
            <a:r>
              <a:rPr lang="en-US" altLang="en-US" dirty="0" smtClean="0"/>
              <a:t>Emotion: </a:t>
            </a:r>
          </a:p>
          <a:p>
            <a:pPr lvl="1"/>
            <a:r>
              <a:rPr lang="en-US" altLang="en-US" dirty="0"/>
              <a:t>C</a:t>
            </a:r>
            <a:r>
              <a:rPr lang="en-US" altLang="en-US" dirty="0" smtClean="0"/>
              <a:t>onscious evaluative reaction to some event</a:t>
            </a:r>
          </a:p>
          <a:p>
            <a:pPr lvl="1"/>
            <a:r>
              <a:rPr lang="en-US" altLang="en-US" dirty="0" smtClean="0"/>
              <a:t>How do emotions guide your behavior?</a:t>
            </a:r>
          </a:p>
          <a:p>
            <a:pPr lvl="1"/>
            <a:r>
              <a:rPr lang="en-US" altLang="en-US" dirty="0" smtClean="0"/>
              <a:t>How do emotions provide you with feedback?</a:t>
            </a:r>
          </a:p>
          <a:p>
            <a:r>
              <a:rPr lang="en-US" altLang="en-US" dirty="0" smtClean="0"/>
              <a:t>Mood: </a:t>
            </a:r>
          </a:p>
          <a:p>
            <a:pPr lvl="1"/>
            <a:r>
              <a:rPr lang="en-US" altLang="en-US" dirty="0"/>
              <a:t>F</a:t>
            </a:r>
            <a:r>
              <a:rPr lang="en-US" altLang="en-US" dirty="0" smtClean="0"/>
              <a:t>eeling state that is not clearly linked to some event</a:t>
            </a:r>
          </a:p>
          <a:p>
            <a:r>
              <a:rPr lang="en-US" altLang="en-US" dirty="0" smtClean="0"/>
              <a:t>Affect: </a:t>
            </a:r>
          </a:p>
          <a:p>
            <a:pPr lvl="1"/>
            <a:r>
              <a:rPr lang="en-US" altLang="en-US" dirty="0"/>
              <a:t>A</a:t>
            </a:r>
            <a:r>
              <a:rPr lang="en-US" altLang="en-US" dirty="0" smtClean="0"/>
              <a:t>utomatic response that something is good or bad (Positive and Negative Affect)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3" y="182563"/>
            <a:ext cx="8459787" cy="649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r>
              <a:rPr lang="en-US" altLang="en-US" smtClean="0"/>
              <a:t>Causes of Anger</a:t>
            </a:r>
          </a:p>
        </p:txBody>
      </p:sp>
      <p:sp>
        <p:nvSpPr>
          <p:cNvPr id="22531" name="Rectangle 5"/>
          <p:cNvSpPr>
            <a:spLocks noGrp="1" noChangeArrowheads="1"/>
          </p:cNvSpPr>
          <p:nvPr>
            <p:ph idx="1"/>
          </p:nvPr>
        </p:nvSpPr>
        <p:spPr/>
        <p:txBody>
          <a:bodyPr/>
          <a:lstStyle/>
          <a:p>
            <a:r>
              <a:rPr lang="en-US" altLang="en-US" smtClean="0"/>
              <a:t>How does perceptions of others’ behaviors relate to anger?</a:t>
            </a:r>
          </a:p>
          <a:p>
            <a:pPr lvl="1"/>
            <a:r>
              <a:rPr lang="en-US" altLang="en-US" smtClean="0"/>
              <a:t>What types of behaviors in others may perpetuate greater anger?</a:t>
            </a:r>
          </a:p>
          <a:p>
            <a:r>
              <a:rPr lang="en-US" altLang="en-US" smtClean="0"/>
              <a:t>In what ways is anger helpful?</a:t>
            </a:r>
          </a:p>
          <a:p>
            <a:pPr lvl="1"/>
            <a:r>
              <a:rPr lang="en-US" altLang="en-US" smtClean="0"/>
              <a:t>From an evolutionary standpoint, what role does anger play in survival?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p:txBody>
          <a:bodyPr/>
          <a:lstStyle/>
          <a:p>
            <a:r>
              <a:rPr lang="en-US" altLang="en-US" smtClean="0"/>
              <a:t>Hiding vs. Showing Anger</a:t>
            </a:r>
          </a:p>
        </p:txBody>
      </p:sp>
      <p:sp>
        <p:nvSpPr>
          <p:cNvPr id="23555" name="Rectangle 5"/>
          <p:cNvSpPr>
            <a:spLocks noGrp="1" noChangeArrowheads="1"/>
          </p:cNvSpPr>
          <p:nvPr>
            <p:ph idx="1"/>
          </p:nvPr>
        </p:nvSpPr>
        <p:spPr/>
        <p:txBody>
          <a:bodyPr/>
          <a:lstStyle/>
          <a:p>
            <a:r>
              <a:rPr lang="en-US" altLang="en-US" smtClean="0"/>
              <a:t>In what situations does society encourage people to not show anger?</a:t>
            </a:r>
          </a:p>
          <a:p>
            <a:r>
              <a:rPr lang="en-US" altLang="en-US" smtClean="0"/>
              <a:t>What are the drawbacks of venting anger,  or exercising vigorously in response to anger?</a:t>
            </a:r>
          </a:p>
          <a:p>
            <a:pPr lvl="1"/>
            <a:r>
              <a:rPr lang="en-US" altLang="en-US" smtClean="0"/>
              <a:t>How can people decrease arousal to reduce anger?</a:t>
            </a:r>
          </a:p>
          <a:p>
            <a:pPr lvl="1"/>
            <a:r>
              <a:rPr lang="en-US" altLang="en-US" smtClean="0"/>
              <a:t>What are some best practices for dealing with anger?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r>
              <a:rPr lang="en-US" altLang="en-US" smtClean="0"/>
              <a:t>Guilt and Shame</a:t>
            </a:r>
          </a:p>
        </p:txBody>
      </p:sp>
      <p:sp>
        <p:nvSpPr>
          <p:cNvPr id="24579" name="Rectangle 5"/>
          <p:cNvSpPr>
            <a:spLocks noGrp="1" noChangeArrowheads="1"/>
          </p:cNvSpPr>
          <p:nvPr>
            <p:ph idx="1"/>
          </p:nvPr>
        </p:nvSpPr>
        <p:spPr/>
        <p:txBody>
          <a:bodyPr/>
          <a:lstStyle/>
          <a:p>
            <a:r>
              <a:rPr lang="en-US" altLang="en-US" smtClean="0"/>
              <a:t>What is the difference between guilt and shame?</a:t>
            </a:r>
          </a:p>
          <a:p>
            <a:pPr lvl="1"/>
            <a:r>
              <a:rPr lang="en-US" altLang="en-US" smtClean="0"/>
              <a:t>Which is constructive? Which is destructive?</a:t>
            </a:r>
          </a:p>
          <a:p>
            <a:r>
              <a:rPr lang="en-US" altLang="en-US" smtClean="0"/>
              <a:t>What are the benefits and drawbacks to guilt and shame?</a:t>
            </a:r>
          </a:p>
          <a:p>
            <a:pPr lvl="1"/>
            <a:r>
              <a:rPr lang="en-US" altLang="en-US" smtClean="0"/>
              <a:t>How do apologies and amends represent positive outcomes of guilt?</a:t>
            </a:r>
          </a:p>
          <a:p>
            <a:pPr lvl="1"/>
            <a:r>
              <a:rPr lang="en-US" altLang="en-US" smtClean="0"/>
              <a:t>How can guilt strengthen relationships?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5663" y="106363"/>
            <a:ext cx="5418137" cy="667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r>
              <a:rPr lang="en-US" altLang="en-US" smtClean="0"/>
              <a:t>Guilt and Relationships</a:t>
            </a:r>
          </a:p>
        </p:txBody>
      </p:sp>
      <p:sp>
        <p:nvSpPr>
          <p:cNvPr id="26627" name="Rectangle 5"/>
          <p:cNvSpPr>
            <a:spLocks noGrp="1" noChangeArrowheads="1"/>
          </p:cNvSpPr>
          <p:nvPr>
            <p:ph idx="1"/>
          </p:nvPr>
        </p:nvSpPr>
        <p:spPr/>
        <p:txBody>
          <a:bodyPr/>
          <a:lstStyle/>
          <a:p>
            <a:r>
              <a:rPr lang="en-US" altLang="en-US" smtClean="0"/>
              <a:t>In what ways is guilt an interpersonal emotion?</a:t>
            </a:r>
          </a:p>
          <a:p>
            <a:pPr lvl="1"/>
            <a:r>
              <a:rPr lang="en-US" altLang="en-US" smtClean="0"/>
              <a:t>Consider survivor guilt</a:t>
            </a:r>
          </a:p>
          <a:p>
            <a:pPr lvl="1"/>
            <a:r>
              <a:rPr lang="en-US" altLang="en-US" smtClean="0"/>
              <a:t>People may try to make others feel guilty</a:t>
            </a:r>
          </a:p>
          <a:p>
            <a:endParaRPr lang="en-US" alt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r>
              <a:rPr lang="en-US" altLang="en-US" smtClean="0"/>
              <a:t>Disgust</a:t>
            </a:r>
          </a:p>
        </p:txBody>
      </p:sp>
      <p:sp>
        <p:nvSpPr>
          <p:cNvPr id="27651" name="Rectangle 5"/>
          <p:cNvSpPr>
            <a:spLocks noGrp="1" noChangeArrowheads="1"/>
          </p:cNvSpPr>
          <p:nvPr>
            <p:ph idx="1"/>
          </p:nvPr>
        </p:nvSpPr>
        <p:spPr/>
        <p:txBody>
          <a:bodyPr/>
          <a:lstStyle/>
          <a:p>
            <a:r>
              <a:rPr lang="en-US" altLang="en-US" smtClean="0"/>
              <a:t>What is the purpose of disgust?</a:t>
            </a:r>
          </a:p>
          <a:p>
            <a:pPr lvl="1"/>
            <a:r>
              <a:rPr lang="en-US" altLang="en-US" smtClean="0"/>
              <a:t>Consider disgust in men versus women</a:t>
            </a:r>
          </a:p>
          <a:p>
            <a:r>
              <a:rPr lang="en-US" altLang="en-US" smtClean="0"/>
              <a:t>How can disgust motivate healthy behaviors?</a:t>
            </a:r>
          </a:p>
          <a:p>
            <a:pPr lvl="1"/>
            <a:r>
              <a:rPr lang="en-US" altLang="en-US" smtClean="0"/>
              <a:t>How can public health officials take advantage of disgust?</a:t>
            </a:r>
          </a:p>
          <a:p>
            <a:r>
              <a:rPr lang="en-US" altLang="en-US" smtClean="0"/>
              <a:t>Why do people feel more disgust towards strangers or different groups?</a:t>
            </a:r>
          </a:p>
          <a:p>
            <a:pPr lvl="1"/>
            <a:r>
              <a:rPr lang="en-US" altLang="en-US" smtClean="0"/>
              <a:t>How can disgust influence moral judgments?</a:t>
            </a:r>
          </a:p>
          <a:p>
            <a:endParaRPr lang="en-US" alt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r>
              <a:rPr lang="en-US" altLang="en-US" smtClean="0"/>
              <a:t>Why Do We Have Emotions?</a:t>
            </a:r>
          </a:p>
        </p:txBody>
      </p:sp>
      <p:sp>
        <p:nvSpPr>
          <p:cNvPr id="29699" name="Rectangle 5"/>
          <p:cNvSpPr>
            <a:spLocks noGrp="1" noChangeArrowheads="1"/>
          </p:cNvSpPr>
          <p:nvPr>
            <p:ph idx="1"/>
          </p:nvPr>
        </p:nvSpPr>
        <p:spPr/>
        <p:txBody>
          <a:bodyPr/>
          <a:lstStyle/>
          <a:p>
            <a:r>
              <a:rPr lang="en-US" altLang="en-US" dirty="0" smtClean="0"/>
              <a:t>Emotions:</a:t>
            </a:r>
          </a:p>
          <a:p>
            <a:pPr lvl="1"/>
            <a:r>
              <a:rPr lang="en-US" altLang="en-US" dirty="0" smtClean="0"/>
              <a:t>Comprise powerful and important feedback system</a:t>
            </a:r>
          </a:p>
          <a:p>
            <a:pPr lvl="1"/>
            <a:r>
              <a:rPr lang="en-US" altLang="en-US" dirty="0" smtClean="0"/>
              <a:t>Promote belongingness</a:t>
            </a:r>
          </a:p>
          <a:p>
            <a:pPr lvl="1"/>
            <a:r>
              <a:rPr lang="en-US" altLang="en-US" dirty="0" smtClean="0"/>
              <a:t>Rarely cause behavior directly</a:t>
            </a:r>
          </a:p>
          <a:p>
            <a:pPr lvl="1"/>
            <a:r>
              <a:rPr lang="en-US" altLang="en-US" dirty="0" smtClean="0"/>
              <a:t>Guide thinking and learning</a:t>
            </a:r>
          </a:p>
          <a:p>
            <a:pPr lvl="2"/>
            <a:r>
              <a:rPr lang="en-US" altLang="en-US" dirty="0" smtClean="0"/>
              <a:t>Affect-as-information hypothesis: if I feel good about something, it must be good</a:t>
            </a:r>
          </a:p>
          <a:p>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76200"/>
            <a:ext cx="5383213" cy="667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457200" y="152400"/>
            <a:ext cx="8229600" cy="1143000"/>
          </a:xfrm>
        </p:spPr>
        <p:txBody>
          <a:bodyPr/>
          <a:lstStyle/>
          <a:p>
            <a:r>
              <a:rPr lang="en-US" altLang="en-US" smtClean="0"/>
              <a:t>Emotions Guide Thinking and Learning</a:t>
            </a:r>
          </a:p>
        </p:txBody>
      </p:sp>
      <p:sp>
        <p:nvSpPr>
          <p:cNvPr id="31747" name="Rectangle 5"/>
          <p:cNvSpPr>
            <a:spLocks noGrp="1" noChangeArrowheads="1"/>
          </p:cNvSpPr>
          <p:nvPr>
            <p:ph idx="1"/>
          </p:nvPr>
        </p:nvSpPr>
        <p:spPr>
          <a:xfrm>
            <a:off x="457200" y="1524000"/>
            <a:ext cx="8229600" cy="4525963"/>
          </a:xfrm>
        </p:spPr>
        <p:txBody>
          <a:bodyPr/>
          <a:lstStyle/>
          <a:p>
            <a:r>
              <a:rPr lang="en-US" altLang="en-US" dirty="0"/>
              <a:t>E</a:t>
            </a:r>
            <a:r>
              <a:rPr lang="en-US" altLang="en-US" dirty="0" smtClean="0"/>
              <a:t>motions </a:t>
            </a:r>
            <a:r>
              <a:rPr lang="en-US" altLang="en-US" dirty="0" smtClean="0"/>
              <a:t>guide decisions and </a:t>
            </a:r>
            <a:r>
              <a:rPr lang="en-US" altLang="en-US" dirty="0" smtClean="0"/>
              <a:t>choices</a:t>
            </a:r>
            <a:endParaRPr lang="en-US" altLang="en-US" dirty="0" smtClean="0"/>
          </a:p>
          <a:p>
            <a:pPr lvl="1"/>
            <a:r>
              <a:rPr lang="en-US" altLang="en-US" dirty="0"/>
              <a:t>A</a:t>
            </a:r>
            <a:r>
              <a:rPr lang="en-US" altLang="en-US" dirty="0" smtClean="0"/>
              <a:t>ffective forecasting – Predicting one’s emotional reaction.</a:t>
            </a:r>
            <a:endParaRPr lang="en-US" altLang="en-US" dirty="0" smtClean="0"/>
          </a:p>
          <a:p>
            <a:r>
              <a:rPr lang="en-US" altLang="en-US" dirty="0"/>
              <a:t>H</a:t>
            </a:r>
            <a:r>
              <a:rPr lang="en-US" altLang="en-US" dirty="0" smtClean="0"/>
              <a:t>elp </a:t>
            </a:r>
            <a:r>
              <a:rPr lang="en-US" altLang="en-US" dirty="0" smtClean="0"/>
              <a:t>and </a:t>
            </a:r>
            <a:r>
              <a:rPr lang="en-US" altLang="en-US" dirty="0" smtClean="0"/>
              <a:t>Hurt </a:t>
            </a:r>
            <a:endParaRPr lang="en-US" altLang="en-US" dirty="0" smtClean="0"/>
          </a:p>
          <a:p>
            <a:pPr lvl="1"/>
            <a:r>
              <a:rPr lang="en-US" altLang="en-US" dirty="0"/>
              <a:t>R</a:t>
            </a:r>
            <a:r>
              <a:rPr lang="en-US" altLang="en-US" dirty="0" smtClean="0"/>
              <a:t>isk-as-feelings </a:t>
            </a:r>
            <a:r>
              <a:rPr lang="en-US" altLang="en-US" dirty="0" smtClean="0"/>
              <a:t>hypothesis </a:t>
            </a:r>
            <a:r>
              <a:rPr lang="en-US" altLang="en-US" dirty="0" smtClean="0"/>
              <a:t>– react as if the worst situation occurred.</a:t>
            </a:r>
          </a:p>
          <a:p>
            <a:pPr lvl="1"/>
            <a:r>
              <a:rPr lang="en-US" altLang="en-US" dirty="0"/>
              <a:t>R</a:t>
            </a:r>
            <a:r>
              <a:rPr lang="en-US" altLang="en-US" dirty="0" smtClean="0"/>
              <a:t>isky behavior</a:t>
            </a:r>
            <a:endParaRPr lang="en-US" altLang="en-US" dirty="0" smtClean="0"/>
          </a:p>
          <a:p>
            <a:pPr marL="457200" lvl="1" indent="0">
              <a:buNone/>
            </a:pPr>
            <a:endParaRPr lang="en-US" alt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r>
              <a:rPr lang="en-US" altLang="en-US" dirty="0" smtClean="0"/>
              <a:t>Conscious Emotion </a:t>
            </a:r>
            <a:br>
              <a:rPr lang="en-US" altLang="en-US" dirty="0" smtClean="0"/>
            </a:br>
            <a:r>
              <a:rPr lang="en-US" altLang="en-US" dirty="0" smtClean="0"/>
              <a:t>vs. Automatic Affect</a:t>
            </a:r>
          </a:p>
        </p:txBody>
      </p:sp>
      <p:sp>
        <p:nvSpPr>
          <p:cNvPr id="7171" name="Rectangle 5"/>
          <p:cNvSpPr>
            <a:spLocks noGrp="1" noChangeArrowheads="1"/>
          </p:cNvSpPr>
          <p:nvPr>
            <p:ph idx="1"/>
          </p:nvPr>
        </p:nvSpPr>
        <p:spPr/>
        <p:txBody>
          <a:bodyPr/>
          <a:lstStyle/>
          <a:p>
            <a:r>
              <a:rPr lang="en-US" altLang="en-US" dirty="0" smtClean="0"/>
              <a:t>Duplex Mind – Conscious and Automatic</a:t>
            </a:r>
          </a:p>
          <a:p>
            <a:r>
              <a:rPr lang="en-US" altLang="en-US" dirty="0" smtClean="0"/>
              <a:t>Emotion</a:t>
            </a:r>
          </a:p>
          <a:p>
            <a:pPr lvl="1"/>
            <a:r>
              <a:rPr lang="en-US" altLang="en-US" dirty="0" smtClean="0"/>
              <a:t>Conscious</a:t>
            </a:r>
          </a:p>
          <a:p>
            <a:pPr lvl="1"/>
            <a:r>
              <a:rPr lang="en-US" altLang="en-US" dirty="0" smtClean="0"/>
              <a:t>Can include cognitions and bodily response</a:t>
            </a:r>
          </a:p>
          <a:p>
            <a:pPr lvl="1"/>
            <a:r>
              <a:rPr lang="en-US" altLang="en-US" dirty="0" smtClean="0"/>
              <a:t>Takes time</a:t>
            </a:r>
          </a:p>
          <a:p>
            <a:r>
              <a:rPr lang="en-US" altLang="en-US" dirty="0" smtClean="0"/>
              <a:t>Affect</a:t>
            </a:r>
          </a:p>
          <a:p>
            <a:pPr lvl="1"/>
            <a:r>
              <a:rPr lang="en-US" altLang="en-US" dirty="0" smtClean="0"/>
              <a:t>Automatic, quick</a:t>
            </a:r>
          </a:p>
          <a:p>
            <a:pPr lvl="1"/>
            <a:r>
              <a:rPr lang="en-US" altLang="en-US" dirty="0" smtClean="0"/>
              <a:t>Good vs. Bad</a:t>
            </a:r>
          </a:p>
          <a:p>
            <a:pPr lvl="1"/>
            <a:r>
              <a:rPr lang="en-US" altLang="en-US" dirty="0" smtClean="0"/>
              <a:t>Initial evaluation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p:txBody>
          <a:bodyPr/>
          <a:lstStyle/>
          <a:p>
            <a:r>
              <a:rPr lang="en-US" altLang="en-US" smtClean="0"/>
              <a:t>Positive Emotions</a:t>
            </a:r>
          </a:p>
        </p:txBody>
      </p:sp>
      <p:sp>
        <p:nvSpPr>
          <p:cNvPr id="32771" name="Rectangle 5"/>
          <p:cNvSpPr>
            <a:spLocks noGrp="1" noChangeArrowheads="1"/>
          </p:cNvSpPr>
          <p:nvPr>
            <p:ph idx="1"/>
          </p:nvPr>
        </p:nvSpPr>
        <p:spPr/>
        <p:txBody>
          <a:bodyPr/>
          <a:lstStyle/>
          <a:p>
            <a:r>
              <a:rPr lang="en-US" altLang="en-US" smtClean="0"/>
              <a:t>Positive emotions are less prevalent, and they are studied less often</a:t>
            </a:r>
          </a:p>
          <a:p>
            <a:r>
              <a:rPr lang="en-US" altLang="en-US" smtClean="0"/>
              <a:t>How, according to the broaden-and-build theory, do positive emotions solve problems of personal growth and development?</a:t>
            </a:r>
          </a:p>
          <a:p>
            <a:endParaRPr lang="en-US" alt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33400"/>
            <a:ext cx="894715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p:txBody>
          <a:bodyPr/>
          <a:lstStyle/>
          <a:p>
            <a:r>
              <a:rPr lang="en-US" altLang="en-US" smtClean="0"/>
              <a:t>Positive Emotions (cont’d.)</a:t>
            </a:r>
          </a:p>
        </p:txBody>
      </p:sp>
      <p:sp>
        <p:nvSpPr>
          <p:cNvPr id="34819" name="Rectangle 5"/>
          <p:cNvSpPr>
            <a:spLocks noGrp="1" noChangeArrowheads="1"/>
          </p:cNvSpPr>
          <p:nvPr>
            <p:ph idx="1"/>
          </p:nvPr>
        </p:nvSpPr>
        <p:spPr>
          <a:xfrm>
            <a:off x="457200" y="1524000"/>
            <a:ext cx="8229600" cy="4525963"/>
          </a:xfrm>
        </p:spPr>
        <p:txBody>
          <a:bodyPr/>
          <a:lstStyle/>
          <a:p>
            <a:r>
              <a:rPr lang="en-US" altLang="en-US" dirty="0" smtClean="0"/>
              <a:t>Benefits of being in a good mood</a:t>
            </a:r>
          </a:p>
          <a:p>
            <a:pPr lvl="1"/>
            <a:r>
              <a:rPr lang="en-US" altLang="en-US" dirty="0" smtClean="0"/>
              <a:t>A good mood helps flexibility, creativity, and problem-solving </a:t>
            </a:r>
          </a:p>
          <a:p>
            <a:pPr lvl="1"/>
            <a:r>
              <a:rPr lang="en-US" altLang="en-US" dirty="0" smtClean="0"/>
              <a:t>People in a good mood perform better, are more persistent, and more motivated</a:t>
            </a:r>
          </a:p>
          <a:p>
            <a:pPr lvl="1"/>
            <a:r>
              <a:rPr lang="en-US" altLang="en-US" dirty="0" smtClean="0"/>
              <a:t>People in a good mood avoid risks</a:t>
            </a:r>
          </a:p>
          <a:p>
            <a:r>
              <a:rPr lang="en-US" altLang="en-US" dirty="0" smtClean="0"/>
              <a:t>Drawbacks of being in a good mood</a:t>
            </a:r>
          </a:p>
          <a:p>
            <a:pPr lvl="1"/>
            <a:r>
              <a:rPr lang="en-US" altLang="en-US" dirty="0" smtClean="0"/>
              <a:t>People in a good mood are less logical, have poorer short-term memory, and more easily distracted by irrelevant information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p:txBody>
          <a:bodyPr/>
          <a:lstStyle/>
          <a:p>
            <a:r>
              <a:rPr lang="en-US" altLang="en-US" dirty="0" smtClean="0"/>
              <a:t> </a:t>
            </a:r>
            <a:r>
              <a:rPr lang="en-US" altLang="en-US" dirty="0" smtClean="0"/>
              <a:t>Emotions Different Across </a:t>
            </a:r>
            <a:r>
              <a:rPr lang="en-US" altLang="en-US" dirty="0" smtClean="0"/>
              <a:t>Cultures</a:t>
            </a:r>
            <a:endParaRPr lang="en-US" altLang="en-US" dirty="0" smtClean="0"/>
          </a:p>
        </p:txBody>
      </p:sp>
      <p:sp>
        <p:nvSpPr>
          <p:cNvPr id="35843" name="Rectangle 5"/>
          <p:cNvSpPr>
            <a:spLocks noGrp="1" noChangeArrowheads="1"/>
          </p:cNvSpPr>
          <p:nvPr>
            <p:ph idx="1"/>
          </p:nvPr>
        </p:nvSpPr>
        <p:spPr>
          <a:xfrm>
            <a:off x="457200" y="1722438"/>
            <a:ext cx="8229600" cy="4525962"/>
          </a:xfrm>
        </p:spPr>
        <p:txBody>
          <a:bodyPr/>
          <a:lstStyle/>
          <a:p>
            <a:r>
              <a:rPr lang="en-US" altLang="en-US" smtClean="0"/>
              <a:t>How are emotions similar across cultures?</a:t>
            </a:r>
          </a:p>
          <a:p>
            <a:pPr lvl="1"/>
            <a:r>
              <a:rPr lang="en-US" altLang="en-US" smtClean="0"/>
              <a:t>Six basic emotions: happiness, surprise, fear, anger, sadness, and disgust</a:t>
            </a:r>
          </a:p>
          <a:p>
            <a:pPr lvl="1"/>
            <a:r>
              <a:rPr lang="en-US" altLang="en-US" smtClean="0"/>
              <a:t>People in many different cultures can identify facial expression of these emotions</a:t>
            </a:r>
          </a:p>
          <a:p>
            <a:endParaRPr lang="en-US" alt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p:txBody>
          <a:bodyPr/>
          <a:lstStyle/>
          <a:p>
            <a:r>
              <a:rPr lang="en-US" altLang="en-US" smtClean="0"/>
              <a:t>Cultural Differences in Emotion</a:t>
            </a:r>
          </a:p>
        </p:txBody>
      </p:sp>
      <p:sp>
        <p:nvSpPr>
          <p:cNvPr id="36867" name="Rectangle 5"/>
          <p:cNvSpPr>
            <a:spLocks noGrp="1" noChangeArrowheads="1"/>
          </p:cNvSpPr>
          <p:nvPr>
            <p:ph idx="1"/>
          </p:nvPr>
        </p:nvSpPr>
        <p:spPr/>
        <p:txBody>
          <a:bodyPr/>
          <a:lstStyle/>
          <a:p>
            <a:r>
              <a:rPr lang="en-US" altLang="en-US" smtClean="0"/>
              <a:t>Asian Americans place greater emphasis on emotional moderation than European Americans</a:t>
            </a:r>
          </a:p>
          <a:p>
            <a:r>
              <a:rPr lang="en-US" altLang="en-US" smtClean="0"/>
              <a:t>How do people in collectivist and individualist cultures find self-worth?</a:t>
            </a:r>
          </a:p>
          <a:p>
            <a:r>
              <a:rPr lang="en-US" altLang="en-US" smtClean="0"/>
              <a:t>How does culture teach people to hide emotions? </a:t>
            </a:r>
          </a:p>
          <a:p>
            <a:pPr lvl="1"/>
            <a:r>
              <a:rPr lang="en-US" altLang="en-US" smtClean="0"/>
              <a:t>How might that affect studies on cross-cultural recognition of emotional facial expressions?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lstStyle/>
          <a:p>
            <a:r>
              <a:rPr lang="en-US" altLang="en-US" smtClean="0"/>
              <a:t>Are Women More Emotional Than Men?</a:t>
            </a:r>
          </a:p>
        </p:txBody>
      </p:sp>
      <p:sp>
        <p:nvSpPr>
          <p:cNvPr id="37891" name="Rectangle 5"/>
          <p:cNvSpPr>
            <a:spLocks noGrp="1" noChangeArrowheads="1"/>
          </p:cNvSpPr>
          <p:nvPr>
            <p:ph idx="1"/>
          </p:nvPr>
        </p:nvSpPr>
        <p:spPr/>
        <p:txBody>
          <a:bodyPr/>
          <a:lstStyle/>
          <a:p>
            <a:r>
              <a:rPr lang="en-US" altLang="en-US" dirty="0" smtClean="0"/>
              <a:t>Studies show that men are more emotional, but women are more willing to report emotions</a:t>
            </a:r>
          </a:p>
          <a:p>
            <a:r>
              <a:rPr lang="en-US" altLang="en-US" dirty="0" smtClean="0"/>
              <a:t>Why do stereotypes regarding women’s greater emotionality persist, despite research findings to the contrary?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p:txBody>
          <a:bodyPr/>
          <a:lstStyle/>
          <a:p>
            <a:r>
              <a:rPr lang="en-US" altLang="en-US" smtClean="0"/>
              <a:t>Arousal, Attention, and Performance</a:t>
            </a:r>
          </a:p>
        </p:txBody>
      </p:sp>
      <p:sp>
        <p:nvSpPr>
          <p:cNvPr id="38915" name="Rectangle 5"/>
          <p:cNvSpPr>
            <a:spLocks noGrp="1" noChangeArrowheads="1"/>
          </p:cNvSpPr>
          <p:nvPr>
            <p:ph idx="1"/>
          </p:nvPr>
        </p:nvSpPr>
        <p:spPr/>
        <p:txBody>
          <a:bodyPr/>
          <a:lstStyle/>
          <a:p>
            <a:r>
              <a:rPr lang="en-US" altLang="en-US" smtClean="0"/>
              <a:t>Is arousal good or bad for performance?</a:t>
            </a:r>
          </a:p>
          <a:p>
            <a:pPr lvl="1"/>
            <a:r>
              <a:rPr lang="en-US" altLang="en-US" smtClean="0"/>
              <a:t>Under what circumstances can arousal cause an increase in performance? Under what circumstances can it decrease performance?</a:t>
            </a:r>
          </a:p>
          <a:p>
            <a:pPr lvl="1"/>
            <a:r>
              <a:rPr lang="en-US" altLang="en-US" smtClean="0"/>
              <a:t>How does the strength of arousal affect performance?</a:t>
            </a:r>
          </a:p>
          <a:p>
            <a:pPr lvl="1"/>
            <a:r>
              <a:rPr lang="en-US" altLang="en-US" smtClean="0"/>
              <a:t>What does this say about the effects of stress?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9056688" cy="566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p:txBody>
          <a:bodyPr/>
          <a:lstStyle/>
          <a:p>
            <a:r>
              <a:rPr lang="en-US" altLang="en-US" smtClean="0"/>
              <a:t>Emotional Intelligence (EI or EQ)</a:t>
            </a:r>
          </a:p>
        </p:txBody>
      </p:sp>
      <p:sp>
        <p:nvSpPr>
          <p:cNvPr id="40963" name="Rectangle 5"/>
          <p:cNvSpPr>
            <a:spLocks noGrp="1" noChangeArrowheads="1"/>
          </p:cNvSpPr>
          <p:nvPr>
            <p:ph idx="1"/>
          </p:nvPr>
        </p:nvSpPr>
        <p:spPr>
          <a:xfrm>
            <a:off x="457200" y="1447800"/>
            <a:ext cx="8229600" cy="4525963"/>
          </a:xfrm>
        </p:spPr>
        <p:txBody>
          <a:bodyPr/>
          <a:lstStyle/>
          <a:p>
            <a:r>
              <a:rPr lang="en-US" altLang="en-US" smtClean="0">
                <a:cs typeface="Arial" pitchFamily="34" charset="0"/>
              </a:rPr>
              <a:t>Emotional intelligence: the ability to perceive, access and generate, understand, and reflectively regulate emotions</a:t>
            </a:r>
            <a:endParaRPr lang="en-US" altLang="en-US" smtClean="0"/>
          </a:p>
          <a:p>
            <a:pPr lvl="1"/>
            <a:r>
              <a:rPr lang="en-US" altLang="en-US" smtClean="0"/>
              <a:t>Mayer-Salovey-Caruso Emotional Intelligence Test (MSCEIT)</a:t>
            </a:r>
          </a:p>
          <a:p>
            <a:pPr lvl="2"/>
            <a:r>
              <a:rPr lang="en-US" altLang="en-US" smtClean="0"/>
              <a:t>Perceiving Emotion</a:t>
            </a:r>
          </a:p>
          <a:p>
            <a:pPr lvl="2"/>
            <a:r>
              <a:rPr lang="en-US" altLang="en-US" smtClean="0"/>
              <a:t>Facilitating Thought</a:t>
            </a:r>
          </a:p>
          <a:p>
            <a:pPr lvl="2"/>
            <a:r>
              <a:rPr lang="en-US" altLang="en-US" smtClean="0"/>
              <a:t>Understanding Emotion</a:t>
            </a:r>
          </a:p>
          <a:p>
            <a:pPr lvl="2"/>
            <a:r>
              <a:rPr lang="en-US" altLang="en-US" smtClean="0"/>
              <a:t>Managing Emotions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p:txBody>
          <a:bodyPr/>
          <a:lstStyle/>
          <a:p>
            <a:r>
              <a:rPr lang="en-US" altLang="en-US" smtClean="0"/>
              <a:t>Affect Regulation Strategies</a:t>
            </a:r>
          </a:p>
        </p:txBody>
      </p:sp>
      <p:sp>
        <p:nvSpPr>
          <p:cNvPr id="41987" name="Rectangle 5"/>
          <p:cNvSpPr>
            <a:spLocks noGrp="1" noChangeArrowheads="1"/>
          </p:cNvSpPr>
          <p:nvPr>
            <p:ph idx="1"/>
          </p:nvPr>
        </p:nvSpPr>
        <p:spPr/>
        <p:txBody>
          <a:bodyPr/>
          <a:lstStyle/>
          <a:p>
            <a:r>
              <a:rPr lang="en-US" altLang="en-US" smtClean="0"/>
              <a:t>What are some things that people can do to alter their mood?</a:t>
            </a:r>
          </a:p>
          <a:p>
            <a:r>
              <a:rPr lang="en-US" altLang="en-US" smtClean="0"/>
              <a:t>What are some things people do to deal with the problem?</a:t>
            </a:r>
          </a:p>
          <a:p>
            <a:r>
              <a:rPr lang="en-US" altLang="en-US" smtClean="0"/>
              <a:t>How do these approaches differ? What are the strengths and weaknesses of each approach?</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r>
              <a:rPr lang="en-US" altLang="en-US" dirty="0" smtClean="0"/>
              <a:t>James-Lange Theory of Emotion</a:t>
            </a:r>
          </a:p>
        </p:txBody>
      </p:sp>
      <p:pic>
        <p:nvPicPr>
          <p:cNvPr id="81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06" y="1447800"/>
            <a:ext cx="8982075"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3733800"/>
            <a:ext cx="8458200" cy="3108543"/>
          </a:xfrm>
          <a:prstGeom prst="rect">
            <a:avLst/>
          </a:prstGeom>
          <a:noFill/>
        </p:spPr>
        <p:txBody>
          <a:bodyPr wrap="square" rtlCol="0">
            <a:spAutoFit/>
          </a:bodyPr>
          <a:lstStyle/>
          <a:p>
            <a:pPr marL="457200" indent="-457200">
              <a:buAutoNum type="arabicPeriod"/>
            </a:pPr>
            <a:r>
              <a:rPr lang="en-US" sz="2800" dirty="0" smtClean="0"/>
              <a:t>Stimulus</a:t>
            </a:r>
          </a:p>
          <a:p>
            <a:pPr marL="457200" indent="-457200">
              <a:buAutoNum type="arabicPeriod"/>
            </a:pPr>
            <a:r>
              <a:rPr lang="en-US" sz="2800" dirty="0" smtClean="0"/>
              <a:t>Bodily Reactions</a:t>
            </a:r>
          </a:p>
          <a:p>
            <a:pPr marL="457200" indent="-457200">
              <a:buAutoNum type="arabicPeriod"/>
            </a:pPr>
            <a:r>
              <a:rPr lang="en-US" sz="2800" dirty="0" smtClean="0"/>
              <a:t>Perception of those reaction to create emotional experience</a:t>
            </a:r>
          </a:p>
          <a:p>
            <a:endParaRPr lang="en-US" sz="2800" dirty="0"/>
          </a:p>
          <a:p>
            <a:r>
              <a:rPr lang="en-US" sz="2800" dirty="0" smtClean="0"/>
              <a:t>Assumes that different bodily responses lead to different emotions.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r>
              <a:rPr lang="en-US" altLang="en-US" smtClean="0"/>
              <a:t>Goals of Affect Regulation</a:t>
            </a:r>
          </a:p>
        </p:txBody>
      </p:sp>
      <p:sp>
        <p:nvSpPr>
          <p:cNvPr id="43011" name="Rectangle 5"/>
          <p:cNvSpPr>
            <a:spLocks noGrp="1" noChangeArrowheads="1"/>
          </p:cNvSpPr>
          <p:nvPr>
            <p:ph idx="1"/>
          </p:nvPr>
        </p:nvSpPr>
        <p:spPr/>
        <p:txBody>
          <a:bodyPr/>
          <a:lstStyle/>
          <a:p>
            <a:r>
              <a:rPr lang="en-US" altLang="en-US" smtClean="0"/>
              <a:t>What are some affect regulation goals?</a:t>
            </a:r>
          </a:p>
          <a:p>
            <a:pPr lvl="1"/>
            <a:r>
              <a:rPr lang="en-US" altLang="en-US" smtClean="0"/>
              <a:t>In what situations would a positive mood be undesirable? In what situations would a negative mood be desirable?</a:t>
            </a:r>
          </a:p>
          <a:p>
            <a:r>
              <a:rPr lang="en-US" altLang="en-US" smtClean="0"/>
              <a:t>How do people regulate their mood prior to social interactions?</a:t>
            </a:r>
          </a:p>
          <a:p>
            <a:r>
              <a:rPr lang="en-US" altLang="en-US" smtClean="0"/>
              <a:t>What gender differences exist for mood regulation?</a:t>
            </a:r>
          </a:p>
          <a:p>
            <a:r>
              <a:rPr lang="en-US" altLang="en-US" smtClean="0"/>
              <a:t>Is affect regulation a good idea?</a:t>
            </a:r>
          </a:p>
          <a:p>
            <a:endParaRPr lang="en-US" alt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p:txBody>
          <a:bodyPr/>
          <a:lstStyle/>
          <a:p>
            <a:r>
              <a:rPr lang="en-US" altLang="en-US" smtClean="0"/>
              <a:t>What Makes Us Human?</a:t>
            </a:r>
          </a:p>
        </p:txBody>
      </p:sp>
      <p:sp>
        <p:nvSpPr>
          <p:cNvPr id="44035" name="Rectangle 5"/>
          <p:cNvSpPr>
            <a:spLocks noGrp="1" noChangeArrowheads="1"/>
          </p:cNvSpPr>
          <p:nvPr>
            <p:ph idx="1"/>
          </p:nvPr>
        </p:nvSpPr>
        <p:spPr/>
        <p:txBody>
          <a:bodyPr/>
          <a:lstStyle/>
          <a:p>
            <a:r>
              <a:rPr lang="en-US" altLang="en-US" smtClean="0"/>
              <a:t>Human emotion is tied to meaning</a:t>
            </a:r>
          </a:p>
          <a:p>
            <a:pPr lvl="1"/>
            <a:r>
              <a:rPr lang="en-US" altLang="en-US" smtClean="0"/>
              <a:t>Can respond emotionally to ideas and concepts</a:t>
            </a:r>
          </a:p>
          <a:p>
            <a:pPr lvl="1"/>
            <a:r>
              <a:rPr lang="en-US" altLang="en-US" smtClean="0"/>
              <a:t>Leads to a larger range of emotion</a:t>
            </a:r>
          </a:p>
          <a:p>
            <a:r>
              <a:rPr lang="en-US" altLang="en-US" smtClean="0"/>
              <a:t>Emotion aids in social acceptance/cognition</a:t>
            </a:r>
          </a:p>
          <a:p>
            <a:pPr lvl="1"/>
            <a:r>
              <a:rPr lang="en-US" altLang="en-US" smtClean="0"/>
              <a:t>Provides feedback</a:t>
            </a:r>
          </a:p>
          <a:p>
            <a:pPr lvl="1"/>
            <a:r>
              <a:rPr lang="en-US" altLang="en-US" smtClean="0"/>
              <a:t>Anticipated emotion used for decision making</a:t>
            </a:r>
          </a:p>
          <a:p>
            <a:pPr lvl="1"/>
            <a:r>
              <a:rPr lang="en-US" altLang="en-US" smtClean="0"/>
              <a:t>EI provides power to regulate emotions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Conclusion</a:t>
            </a:r>
          </a:p>
        </p:txBody>
      </p:sp>
      <p:sp>
        <p:nvSpPr>
          <p:cNvPr id="46083" name="Content Placeholder 2"/>
          <p:cNvSpPr>
            <a:spLocks noGrp="1"/>
          </p:cNvSpPr>
          <p:nvPr>
            <p:ph idx="1"/>
          </p:nvPr>
        </p:nvSpPr>
        <p:spPr/>
        <p:txBody>
          <a:bodyPr/>
          <a:lstStyle/>
          <a:p>
            <a:endParaRPr lang="en-US" altLang="en-US" smtClean="0"/>
          </a:p>
          <a:p>
            <a:endParaRPr lang="en-US" altLang="en-US" smtClean="0"/>
          </a:p>
          <a:p>
            <a:endParaRPr lang="en-US" altLang="en-US" smtClean="0"/>
          </a:p>
        </p:txBody>
      </p:sp>
      <p:sp>
        <p:nvSpPr>
          <p:cNvPr id="46084" name="Rectangle 3"/>
          <p:cNvSpPr txBox="1">
            <a:spLocks noChangeArrowheads="1"/>
          </p:cNvSpPr>
          <p:nvPr/>
        </p:nvSpPr>
        <p:spPr bwMode="auto">
          <a:xfrm>
            <a:off x="457200" y="1447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20000"/>
              </a:spcBef>
              <a:buFontTx/>
              <a:buChar char="•"/>
            </a:pPr>
            <a:r>
              <a:rPr lang="en-US" altLang="en-US" sz="3200"/>
              <a:t>Emotions shape our behaviors and are accompanied by physiological arousal</a:t>
            </a:r>
          </a:p>
          <a:p>
            <a:pPr>
              <a:spcBef>
                <a:spcPct val="20000"/>
              </a:spcBef>
              <a:buFontTx/>
              <a:buChar char="•"/>
            </a:pPr>
            <a:r>
              <a:rPr lang="en-US" altLang="en-US" sz="3200"/>
              <a:t>Emotions can affect our lives, actions, and performance</a:t>
            </a:r>
          </a:p>
          <a:p>
            <a:pPr>
              <a:spcBef>
                <a:spcPct val="20000"/>
              </a:spcBef>
              <a:buFontTx/>
              <a:buChar char="•"/>
            </a:pPr>
            <a:r>
              <a:rPr lang="en-US" altLang="en-US" sz="3200"/>
              <a:t>Though there are many strategies for controlling mood, emotions serve an important function in our lives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altLang="en-US" dirty="0" smtClean="0"/>
              <a:t>James-Lange </a:t>
            </a:r>
            <a:r>
              <a:rPr lang="en-US" altLang="en-US" dirty="0"/>
              <a:t>T</a:t>
            </a:r>
            <a:r>
              <a:rPr lang="en-US" altLang="en-US" dirty="0" smtClean="0"/>
              <a:t>heory</a:t>
            </a:r>
          </a:p>
        </p:txBody>
      </p:sp>
      <p:sp>
        <p:nvSpPr>
          <p:cNvPr id="35842" name="Rectangle 3"/>
          <p:cNvSpPr>
            <a:spLocks noGrp="1" noChangeArrowheads="1"/>
          </p:cNvSpPr>
          <p:nvPr>
            <p:ph type="body" sz="half" idx="1"/>
          </p:nvPr>
        </p:nvSpPr>
        <p:spPr>
          <a:xfrm>
            <a:off x="381000" y="1600200"/>
            <a:ext cx="8382000" cy="4876800"/>
          </a:xfrm>
        </p:spPr>
        <p:txBody>
          <a:bodyPr/>
          <a:lstStyle/>
          <a:p>
            <a:pPr eaLnBrk="1" hangingPunct="1">
              <a:buFontTx/>
              <a:buNone/>
            </a:pPr>
            <a:endParaRPr lang="en-US" altLang="en-US" sz="2400" dirty="0" smtClean="0"/>
          </a:p>
          <a:p>
            <a:pPr eaLnBrk="1" hangingPunct="1">
              <a:buFontTx/>
              <a:buNone/>
            </a:pPr>
            <a:endParaRPr lang="en-US" altLang="en-US" sz="2400" dirty="0" smtClean="0"/>
          </a:p>
          <a:p>
            <a:pPr eaLnBrk="1" hangingPunct="1">
              <a:buFontTx/>
              <a:buNone/>
            </a:pPr>
            <a:r>
              <a:rPr lang="en-US" altLang="en-US" sz="4400" dirty="0" smtClean="0"/>
              <a:t>			  Body = emotion</a:t>
            </a:r>
          </a:p>
          <a:p>
            <a:pPr eaLnBrk="1" hangingPunct="1">
              <a:buFontTx/>
              <a:buNone/>
            </a:pPr>
            <a:endParaRPr lang="en-US" altLang="en-US" sz="4400" dirty="0" smtClean="0"/>
          </a:p>
          <a:p>
            <a:pPr eaLnBrk="1" hangingPunct="1">
              <a:buFontTx/>
              <a:buNone/>
            </a:pPr>
            <a:r>
              <a:rPr lang="en-US" altLang="en-US" sz="2400" dirty="0" smtClean="0"/>
              <a:t>	</a:t>
            </a:r>
            <a:r>
              <a:rPr lang="ja-JP" altLang="en-US" sz="2400" dirty="0" smtClean="0">
                <a:latin typeface="Arial" pitchFamily="34" charset="0"/>
              </a:rPr>
              <a:t>“</a:t>
            </a:r>
            <a:r>
              <a:rPr lang="en-US" altLang="ja-JP" sz="2400" dirty="0" smtClean="0"/>
              <a:t>Without the bodily states following on the perception, the latter would be purely cognitive in form; pale, colorless, destitute of emotional warmth. We might then see the bear, and judge it best to run... But we should not actually feel afraid.</a:t>
            </a:r>
            <a:r>
              <a:rPr lang="ja-JP" altLang="en-US" sz="2400" dirty="0" smtClean="0">
                <a:latin typeface="Arial" pitchFamily="34" charset="0"/>
              </a:rPr>
              <a:t>”</a:t>
            </a:r>
            <a:r>
              <a:rPr lang="en-US" altLang="ja-JP" sz="2400" dirty="0" smtClean="0"/>
              <a:t> (William James, 1890)</a:t>
            </a:r>
            <a:endParaRPr lang="en-US" altLang="en-US" sz="2400" dirty="0" smtClean="0"/>
          </a:p>
        </p:txBody>
      </p:sp>
      <p:grpSp>
        <p:nvGrpSpPr>
          <p:cNvPr id="35843" name="Group 4"/>
          <p:cNvGrpSpPr>
            <a:grpSpLocks/>
          </p:cNvGrpSpPr>
          <p:nvPr/>
        </p:nvGrpSpPr>
        <p:grpSpPr bwMode="auto">
          <a:xfrm>
            <a:off x="2667000" y="2362200"/>
            <a:ext cx="1219200" cy="1143000"/>
            <a:chOff x="1680" y="1488"/>
            <a:chExt cx="768" cy="720"/>
          </a:xfrm>
        </p:grpSpPr>
        <p:sp>
          <p:nvSpPr>
            <p:cNvPr id="58373" name="Line 5"/>
            <p:cNvSpPr>
              <a:spLocks noChangeShapeType="1"/>
            </p:cNvSpPr>
            <p:nvPr/>
          </p:nvSpPr>
          <p:spPr bwMode="auto">
            <a:xfrm>
              <a:off x="1680" y="1488"/>
              <a:ext cx="720" cy="72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58374" name="Line 6"/>
            <p:cNvSpPr>
              <a:spLocks noChangeShapeType="1"/>
            </p:cNvSpPr>
            <p:nvPr/>
          </p:nvSpPr>
          <p:spPr bwMode="auto">
            <a:xfrm flipV="1">
              <a:off x="1680" y="1488"/>
              <a:ext cx="768" cy="72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grpSp>
      <p:grpSp>
        <p:nvGrpSpPr>
          <p:cNvPr id="35844" name="Group 7"/>
          <p:cNvGrpSpPr>
            <a:grpSpLocks/>
          </p:cNvGrpSpPr>
          <p:nvPr/>
        </p:nvGrpSpPr>
        <p:grpSpPr bwMode="auto">
          <a:xfrm>
            <a:off x="4876800" y="2438400"/>
            <a:ext cx="1219200" cy="1143000"/>
            <a:chOff x="1680" y="1488"/>
            <a:chExt cx="768" cy="720"/>
          </a:xfrm>
        </p:grpSpPr>
        <p:sp>
          <p:nvSpPr>
            <p:cNvPr id="58376" name="Line 8"/>
            <p:cNvSpPr>
              <a:spLocks noChangeShapeType="1"/>
            </p:cNvSpPr>
            <p:nvPr/>
          </p:nvSpPr>
          <p:spPr bwMode="auto">
            <a:xfrm>
              <a:off x="1680" y="1488"/>
              <a:ext cx="720" cy="72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58377" name="Line 9"/>
            <p:cNvSpPr>
              <a:spLocks noChangeShapeType="1"/>
            </p:cNvSpPr>
            <p:nvPr/>
          </p:nvSpPr>
          <p:spPr bwMode="auto">
            <a:xfrm flipV="1">
              <a:off x="1680" y="1488"/>
              <a:ext cx="768" cy="72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grpSp>
      <p:sp>
        <p:nvSpPr>
          <p:cNvPr id="58378" name="Text Box 10"/>
          <p:cNvSpPr txBox="1">
            <a:spLocks noChangeArrowheads="1"/>
          </p:cNvSpPr>
          <p:nvPr/>
        </p:nvSpPr>
        <p:spPr bwMode="auto">
          <a:xfrm>
            <a:off x="4556125" y="6284913"/>
            <a:ext cx="3978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20000"/>
              </a:spcBef>
              <a:defRPr/>
            </a:pPr>
            <a:r>
              <a:rPr lang="en-US">
                <a:latin typeface="Arial" charset="0"/>
                <a:ea typeface="ＭＳ Ｐゴシック" charset="0"/>
                <a:cs typeface="Arial" charset="0"/>
              </a:rPr>
              <a:t>James, 1890, v. 2, p. 449 (Gleitman)</a:t>
            </a:r>
          </a:p>
        </p:txBody>
      </p:sp>
    </p:spTree>
    <p:extLst>
      <p:ext uri="{BB962C8B-B14F-4D97-AF65-F5344CB8AC3E}">
        <p14:creationId xmlns:p14="http://schemas.microsoft.com/office/powerpoint/2010/main" val="3691716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r>
              <a:rPr lang="en-US" altLang="en-US" dirty="0" smtClean="0"/>
              <a:t>Other Research</a:t>
            </a:r>
          </a:p>
        </p:txBody>
      </p:sp>
      <p:sp>
        <p:nvSpPr>
          <p:cNvPr id="9219" name="Rectangle 5"/>
          <p:cNvSpPr>
            <a:spLocks noGrp="1" noChangeArrowheads="1"/>
          </p:cNvSpPr>
          <p:nvPr>
            <p:ph idx="1"/>
          </p:nvPr>
        </p:nvSpPr>
        <p:spPr/>
        <p:txBody>
          <a:bodyPr/>
          <a:lstStyle/>
          <a:p>
            <a:r>
              <a:rPr lang="en-US" altLang="en-US" dirty="0" smtClean="0"/>
              <a:t>James-Lange Theory led to Facial </a:t>
            </a:r>
            <a:r>
              <a:rPr lang="en-US" altLang="en-US" dirty="0"/>
              <a:t>F</a:t>
            </a:r>
            <a:r>
              <a:rPr lang="en-US" altLang="en-US" dirty="0" smtClean="0"/>
              <a:t>eedback Hypothesis</a:t>
            </a:r>
          </a:p>
          <a:p>
            <a:pPr lvl="1"/>
            <a:r>
              <a:rPr lang="en-US" altLang="en-US" dirty="0" smtClean="0"/>
              <a:t>Facial expression can evoke or magnify emotions.</a:t>
            </a:r>
          </a:p>
          <a:p>
            <a:pPr lvl="1"/>
            <a:r>
              <a:rPr lang="en-US" altLang="en-US" dirty="0" smtClean="0"/>
              <a:t>Studies:</a:t>
            </a:r>
          </a:p>
          <a:p>
            <a:pPr lvl="2"/>
            <a:r>
              <a:rPr lang="en-US" altLang="en-US" dirty="0" smtClean="0"/>
              <a:t>Cartoon Ratings with pen in mouth</a:t>
            </a:r>
          </a:p>
          <a:p>
            <a:pPr lvl="2"/>
            <a:r>
              <a:rPr lang="en-US" altLang="en-US" dirty="0" smtClean="0"/>
              <a:t>Botox patients</a:t>
            </a:r>
          </a:p>
          <a:p>
            <a:pPr lvl="2"/>
            <a:r>
              <a:rPr lang="en-US" altLang="en-US" dirty="0" err="1" smtClean="0"/>
              <a:t>Zajonc</a:t>
            </a:r>
            <a:r>
              <a:rPr lang="en-US" altLang="en-US" dirty="0" smtClean="0"/>
              <a:t>, et al. </a:t>
            </a:r>
          </a:p>
          <a:p>
            <a:pPr lvl="3"/>
            <a:r>
              <a:rPr lang="en-US" altLang="en-US" dirty="0" smtClean="0"/>
              <a:t>Making some sounds - “ah” and “e” - caused smiling and elevated mood.</a:t>
            </a:r>
          </a:p>
          <a:p>
            <a:pPr lvl="3"/>
            <a:r>
              <a:rPr lang="en-US" altLang="en-US" dirty="0" smtClean="0"/>
              <a:t>Making other sounds - “u” and “ü” - caused frowning and lowered mood.  </a:t>
            </a:r>
            <a:endParaRPr lang="en-US" altLang="en-US" b="1" dirty="0" smtClean="0">
              <a:solidFill>
                <a:schemeClr val="bg2"/>
              </a:solidFill>
            </a:endParaRPr>
          </a:p>
          <a:p>
            <a:pPr lvl="2"/>
            <a:endParaRPr lang="en-US" altLang="en-US" dirty="0" smtClean="0"/>
          </a:p>
          <a:p>
            <a:pPr lvl="1"/>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609600" y="152400"/>
            <a:ext cx="7772400" cy="1143000"/>
          </a:xfrm>
        </p:spPr>
        <p:txBody>
          <a:bodyPr/>
          <a:lstStyle/>
          <a:p>
            <a:pPr eaLnBrk="1" hangingPunct="1"/>
            <a:r>
              <a:rPr lang="en-US" altLang="en-US" dirty="0" smtClean="0"/>
              <a:t>Facial-Feedback Hypothesis</a:t>
            </a:r>
          </a:p>
        </p:txBody>
      </p:sp>
      <p:sp>
        <p:nvSpPr>
          <p:cNvPr id="46083" name="Rectangle 3"/>
          <p:cNvSpPr>
            <a:spLocks noGrp="1" noChangeArrowheads="1"/>
          </p:cNvSpPr>
          <p:nvPr>
            <p:ph sz="quarter" idx="1"/>
          </p:nvPr>
        </p:nvSpPr>
        <p:spPr>
          <a:xfrm>
            <a:off x="457200" y="1524000"/>
            <a:ext cx="8229600" cy="4114800"/>
          </a:xfrm>
        </p:spPr>
        <p:txBody>
          <a:bodyPr/>
          <a:lstStyle/>
          <a:p>
            <a:pPr eaLnBrk="1" hangingPunct="1">
              <a:lnSpc>
                <a:spcPct val="90000"/>
              </a:lnSpc>
            </a:pPr>
            <a:r>
              <a:rPr lang="en-US" altLang="en-US" dirty="0" smtClean="0"/>
              <a:t>Stimulus invokes physiological arousal including movement of facial muscles</a:t>
            </a:r>
          </a:p>
          <a:p>
            <a:pPr eaLnBrk="1" hangingPunct="1">
              <a:lnSpc>
                <a:spcPct val="90000"/>
              </a:lnSpc>
            </a:pPr>
            <a:r>
              <a:rPr lang="en-US" altLang="en-US" dirty="0" smtClean="0"/>
              <a:t>Brain interprets facial expression which gives rise to your emotion</a:t>
            </a:r>
          </a:p>
          <a:p>
            <a:pPr eaLnBrk="1" hangingPunct="1">
              <a:lnSpc>
                <a:spcPct val="90000"/>
              </a:lnSpc>
            </a:pPr>
            <a:r>
              <a:rPr lang="en-US" altLang="en-US" dirty="0" smtClean="0"/>
              <a:t>Sequence</a:t>
            </a:r>
          </a:p>
          <a:p>
            <a:pPr marL="971550" lvl="1" indent="-514350" eaLnBrk="1" hangingPunct="1">
              <a:lnSpc>
                <a:spcPct val="90000"/>
              </a:lnSpc>
              <a:buFont typeface="+mj-lt"/>
              <a:buAutoNum type="arabicPeriod"/>
            </a:pPr>
            <a:r>
              <a:rPr lang="en-US" altLang="en-US" dirty="0" smtClean="0"/>
              <a:t>Stimulus (See snake)</a:t>
            </a:r>
          </a:p>
          <a:p>
            <a:pPr marL="971550" lvl="1" indent="-514350" eaLnBrk="1" hangingPunct="1">
              <a:lnSpc>
                <a:spcPct val="90000"/>
              </a:lnSpc>
              <a:buFont typeface="+mj-lt"/>
              <a:buAutoNum type="arabicPeriod"/>
            </a:pPr>
            <a:r>
              <a:rPr lang="en-US" altLang="en-US" dirty="0" smtClean="0"/>
              <a:t>Make a face (fearful)</a:t>
            </a:r>
          </a:p>
          <a:p>
            <a:pPr marL="971550" lvl="1" indent="-514350" eaLnBrk="1" hangingPunct="1">
              <a:lnSpc>
                <a:spcPct val="90000"/>
              </a:lnSpc>
              <a:buFont typeface="+mj-lt"/>
              <a:buAutoNum type="arabicPeriod"/>
            </a:pPr>
            <a:r>
              <a:rPr lang="en-US" altLang="en-US" dirty="0" smtClean="0"/>
              <a:t>Brain reads face</a:t>
            </a:r>
          </a:p>
          <a:p>
            <a:pPr marL="971550" lvl="1" indent="-514350" eaLnBrk="1" hangingPunct="1">
              <a:lnSpc>
                <a:spcPct val="90000"/>
              </a:lnSpc>
              <a:buFont typeface="+mj-lt"/>
              <a:buAutoNum type="arabicPeriod"/>
            </a:pPr>
            <a:r>
              <a:rPr lang="en-US" altLang="en-US" dirty="0" smtClean="0"/>
              <a:t>Emotion (fear)</a:t>
            </a:r>
          </a:p>
        </p:txBody>
      </p:sp>
      <p:pic>
        <p:nvPicPr>
          <p:cNvPr id="4301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023761"/>
            <a:ext cx="3667125" cy="2438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250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08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08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08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7620000" cy="2983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Grp="1" noChangeArrowheads="1"/>
          </p:cNvSpPr>
          <p:nvPr>
            <p:ph type="title"/>
          </p:nvPr>
        </p:nvSpPr>
        <p:spPr>
          <a:xfrm>
            <a:off x="457200" y="274638"/>
            <a:ext cx="8229600" cy="1143000"/>
          </a:xfrm>
        </p:spPr>
        <p:txBody>
          <a:bodyPr/>
          <a:lstStyle/>
          <a:p>
            <a:r>
              <a:rPr lang="en-US" altLang="en-US" dirty="0" smtClean="0"/>
              <a:t>Cannon-Bard Theory of Emotion</a:t>
            </a:r>
          </a:p>
        </p:txBody>
      </p:sp>
      <p:sp>
        <p:nvSpPr>
          <p:cNvPr id="2" name="TextBox 1"/>
          <p:cNvSpPr txBox="1"/>
          <p:nvPr/>
        </p:nvSpPr>
        <p:spPr>
          <a:xfrm>
            <a:off x="990600" y="5105400"/>
            <a:ext cx="7086600" cy="1200329"/>
          </a:xfrm>
          <a:prstGeom prst="rect">
            <a:avLst/>
          </a:prstGeom>
          <a:noFill/>
        </p:spPr>
        <p:txBody>
          <a:bodyPr wrap="square" rtlCol="0">
            <a:spAutoFit/>
          </a:bodyPr>
          <a:lstStyle/>
          <a:p>
            <a:r>
              <a:rPr lang="en-US" dirty="0" smtClean="0"/>
              <a:t>Thalamus sends messages simultaneously to Cerebral Cortex and to Limbic System (Hypothalamus and ANS)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95400"/>
            <a:ext cx="7467600" cy="4347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Grp="1" noChangeArrowheads="1"/>
          </p:cNvSpPr>
          <p:nvPr>
            <p:ph type="title"/>
          </p:nvPr>
        </p:nvSpPr>
        <p:spPr>
          <a:xfrm>
            <a:off x="228600" y="274638"/>
            <a:ext cx="8610600" cy="1143000"/>
          </a:xfrm>
        </p:spPr>
        <p:txBody>
          <a:bodyPr/>
          <a:lstStyle/>
          <a:p>
            <a:r>
              <a:rPr lang="en-US" altLang="en-US" dirty="0" err="1" smtClean="0"/>
              <a:t>Schachter</a:t>
            </a:r>
            <a:r>
              <a:rPr lang="en-US" altLang="en-US" dirty="0" smtClean="0"/>
              <a:t>-Singer Theory of Emotion</a:t>
            </a:r>
            <a:br>
              <a:rPr lang="en-US" altLang="en-US" dirty="0" smtClean="0"/>
            </a:br>
            <a:r>
              <a:rPr lang="en-US" altLang="en-US" dirty="0" smtClean="0"/>
              <a:t>Two-Factor Theory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1677</TotalTime>
  <Words>2447</Words>
  <Application>Microsoft Office PowerPoint</Application>
  <PresentationFormat>On-screen Show (4:3)</PresentationFormat>
  <Paragraphs>275</Paragraphs>
  <Slides>42</Slides>
  <Notes>42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2_Default Design</vt:lpstr>
      <vt:lpstr>Photo Editor Photo</vt:lpstr>
      <vt:lpstr>Chapter 6</vt:lpstr>
      <vt:lpstr>What is Emotion?</vt:lpstr>
      <vt:lpstr>Conscious Emotion  vs. Automatic Affect</vt:lpstr>
      <vt:lpstr>James-Lange Theory of Emotion</vt:lpstr>
      <vt:lpstr>James-Lange Theory</vt:lpstr>
      <vt:lpstr>Other Research</vt:lpstr>
      <vt:lpstr>Facial-Feedback Hypothesis</vt:lpstr>
      <vt:lpstr>Cannon-Bard Theory of Emotion</vt:lpstr>
      <vt:lpstr>Schachter-Singer Theory of Emotion Two-Factor Theory</vt:lpstr>
      <vt:lpstr>Schachter-Singer Theory</vt:lpstr>
      <vt:lpstr>Misattribution of Arousal</vt:lpstr>
      <vt:lpstr>Happiness</vt:lpstr>
      <vt:lpstr>National Happiness Ratings</vt:lpstr>
      <vt:lpstr>Objective Roots of Happiness</vt:lpstr>
      <vt:lpstr>Wealth and Happiness</vt:lpstr>
      <vt:lpstr>Subjective Roots of Happiness</vt:lpstr>
      <vt:lpstr>Increasing Happiness</vt:lpstr>
      <vt:lpstr>Tradeoffs: Affect Intensity,  or the Joys of Feeling Nothing</vt:lpstr>
      <vt:lpstr>Anger</vt:lpstr>
      <vt:lpstr>PowerPoint Presentation</vt:lpstr>
      <vt:lpstr>Causes of Anger</vt:lpstr>
      <vt:lpstr>Hiding vs. Showing Anger</vt:lpstr>
      <vt:lpstr>Guilt and Shame</vt:lpstr>
      <vt:lpstr>PowerPoint Presentation</vt:lpstr>
      <vt:lpstr>Guilt and Relationships</vt:lpstr>
      <vt:lpstr>Disgust</vt:lpstr>
      <vt:lpstr>Why Do We Have Emotions?</vt:lpstr>
      <vt:lpstr>PowerPoint Presentation</vt:lpstr>
      <vt:lpstr>Emotions Guide Thinking and Learning</vt:lpstr>
      <vt:lpstr>Positive Emotions</vt:lpstr>
      <vt:lpstr>PowerPoint Presentation</vt:lpstr>
      <vt:lpstr>Positive Emotions (cont’d.)</vt:lpstr>
      <vt:lpstr> Emotions Different Across Cultures</vt:lpstr>
      <vt:lpstr>Cultural Differences in Emotion</vt:lpstr>
      <vt:lpstr>Are Women More Emotional Than Men?</vt:lpstr>
      <vt:lpstr>Arousal, Attention, and Performance</vt:lpstr>
      <vt:lpstr>PowerPoint Presentation</vt:lpstr>
      <vt:lpstr>Emotional Intelligence (EI or EQ)</vt:lpstr>
      <vt:lpstr>Affect Regulation Strategies</vt:lpstr>
      <vt:lpstr>Goals of Affect Regulation</vt:lpstr>
      <vt:lpstr>What Makes Us Human?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Musselman</dc:creator>
  <cp:lastModifiedBy>D. Vandergrift</cp:lastModifiedBy>
  <cp:revision>90</cp:revision>
  <dcterms:created xsi:type="dcterms:W3CDTF">2006-11-24T05:02:28Z</dcterms:created>
  <dcterms:modified xsi:type="dcterms:W3CDTF">2014-10-15T13:24:45Z</dcterms:modified>
</cp:coreProperties>
</file>