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custDataLst>
    <p:tags r:id="rId3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o"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C4132386-2C02-4BB1-B17B-EBA578F379B5}" type="datetimeFigureOut">
              <a:rPr lang="en-US" altLang="en-US"/>
              <a:pPr/>
              <a:t>10/10/2013</a:t>
            </a:fld>
            <a:endParaRPr lang="en-US" altLang="en-US"/>
          </a:p>
        </p:txBody>
      </p:sp>
      <p:sp>
        <p:nvSpPr>
          <p:cNvPr id="399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2B1591C-18AB-4926-8C8F-1C1FE5536EA4}" type="slidenum">
              <a:rPr lang="en-US" altLang="en-US"/>
              <a:pPr/>
              <a:t>‹#›</a:t>
            </a:fld>
            <a:endParaRPr lang="en-US" altLang="en-US"/>
          </a:p>
        </p:txBody>
      </p:sp>
    </p:spTree>
    <p:extLst>
      <p:ext uri="{BB962C8B-B14F-4D97-AF65-F5344CB8AC3E}">
        <p14:creationId xmlns:p14="http://schemas.microsoft.com/office/powerpoint/2010/main" val="2696407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blip>
          <a:stretch>
            <a:fillRect/>
          </a:stretch>
        </p:blipFill>
        <p:spPr>
          <a:xfrm>
            <a:off x="323528" y="260648"/>
            <a:ext cx="3705742" cy="3477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4247526" y="1916832"/>
            <a:ext cx="4428930" cy="1470025"/>
          </a:xfrm>
        </p:spPr>
        <p:txBody>
          <a:bodyPr>
            <a:normAutofit/>
          </a:bodyPr>
          <a:lstStyle>
            <a:lvl1pPr>
              <a:defRPr sz="3800">
                <a:solidFill>
                  <a:schemeClr val="bg1"/>
                </a:solidFill>
              </a:defRPr>
            </a:lvl1pPr>
          </a:lstStyle>
          <a:p>
            <a:r>
              <a:rPr lang="en-US" smtClean="0"/>
              <a:t>Click to edit Master title style</a:t>
            </a:r>
            <a:endParaRPr lang="en-IN"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dirty="0"/>
          </a:p>
        </p:txBody>
      </p:sp>
      <p:sp>
        <p:nvSpPr>
          <p:cNvPr id="6" name="Date Placeholder 3"/>
          <p:cNvSpPr>
            <a:spLocks noGrp="1"/>
          </p:cNvSpPr>
          <p:nvPr>
            <p:ph type="dt" sz="half" idx="10"/>
          </p:nvPr>
        </p:nvSpPr>
        <p:spPr/>
        <p:txBody>
          <a:bodyPr/>
          <a:lstStyle>
            <a:lvl1pPr>
              <a:defRPr/>
            </a:lvl1pPr>
          </a:lstStyle>
          <a:p>
            <a:pPr>
              <a:defRPr/>
            </a:pPr>
            <a:fld id="{915C75A6-A43B-42AD-AF88-EDEC6232009F}" type="datetime1">
              <a:rPr lang="en-IN"/>
              <a:pPr>
                <a:defRPr/>
              </a:pPr>
              <a:t>10-10-2013</a:t>
            </a:fld>
            <a:endParaRPr lang="en-IN" dirty="0"/>
          </a:p>
        </p:txBody>
      </p:sp>
      <p:sp>
        <p:nvSpPr>
          <p:cNvPr id="7" name="Footer Placeholder 4"/>
          <p:cNvSpPr>
            <a:spLocks noGrp="1"/>
          </p:cNvSpPr>
          <p:nvPr>
            <p:ph type="ftr" sz="quarter" idx="11"/>
          </p:nvPr>
        </p:nvSpPr>
        <p:spPr>
          <a:xfrm>
            <a:off x="2514600" y="6356350"/>
            <a:ext cx="4114800" cy="365125"/>
          </a:xfrm>
        </p:spPr>
        <p:txBody>
          <a:bodyPr/>
          <a:lstStyle>
            <a:lvl1pPr>
              <a:defRPr/>
            </a:lvl1p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8" name="Slide Number Placeholder 5"/>
          <p:cNvSpPr>
            <a:spLocks noGrp="1"/>
          </p:cNvSpPr>
          <p:nvPr>
            <p:ph type="sldNum" sz="quarter" idx="12"/>
          </p:nvPr>
        </p:nvSpPr>
        <p:spPr/>
        <p:txBody>
          <a:bodyPr/>
          <a:lstStyle>
            <a:lvl1pPr>
              <a:defRPr/>
            </a:lvl1pPr>
          </a:lstStyle>
          <a:p>
            <a:pPr>
              <a:defRPr/>
            </a:pPr>
            <a:fld id="{458A24D5-AAEF-4790-AFA3-6F38000C5148}" type="slidenum">
              <a:rPr lang="en-IN"/>
              <a:pPr>
                <a:defRPr/>
              </a:pPr>
              <a:t>‹#›</a:t>
            </a:fld>
            <a:endParaRPr lang="en-IN" dirty="0"/>
          </a:p>
        </p:txBody>
      </p:sp>
    </p:spTree>
    <p:extLst>
      <p:ext uri="{BB962C8B-B14F-4D97-AF65-F5344CB8AC3E}">
        <p14:creationId xmlns:p14="http://schemas.microsoft.com/office/powerpoint/2010/main" val="58136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Date Placeholder 3"/>
          <p:cNvSpPr>
            <a:spLocks noGrp="1"/>
          </p:cNvSpPr>
          <p:nvPr>
            <p:ph type="dt" sz="half" idx="10"/>
          </p:nvPr>
        </p:nvSpPr>
        <p:spPr/>
        <p:txBody>
          <a:bodyPr/>
          <a:lstStyle>
            <a:lvl1pPr>
              <a:defRPr/>
            </a:lvl1pPr>
          </a:lstStyle>
          <a:p>
            <a:pPr>
              <a:defRPr/>
            </a:pPr>
            <a:fld id="{5EFA2101-8418-4997-9FBC-8D619817376B}" type="datetime1">
              <a:rPr lang="en-IN"/>
              <a:pPr>
                <a:defRPr/>
              </a:pPr>
              <a:t>10-10-2013</a:t>
            </a:fld>
            <a:endParaRPr lang="en-IN" dirty="0"/>
          </a:p>
        </p:txBody>
      </p:sp>
      <p:sp>
        <p:nvSpPr>
          <p:cNvPr id="5" name="Footer Placeholder 4"/>
          <p:cNvSpPr>
            <a:spLocks noGrp="1"/>
          </p:cNvSpPr>
          <p:nvPr>
            <p:ph type="ftr" sz="quarter" idx="11"/>
          </p:nvPr>
        </p:nvSpPr>
        <p:spPr/>
        <p:txBody>
          <a:bodyPr/>
          <a:lstStyle>
            <a:lvl1pPr>
              <a:defRPr/>
            </a:lvl1p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6" name="Slide Number Placeholder 5"/>
          <p:cNvSpPr>
            <a:spLocks noGrp="1"/>
          </p:cNvSpPr>
          <p:nvPr>
            <p:ph type="sldNum" sz="quarter" idx="12"/>
          </p:nvPr>
        </p:nvSpPr>
        <p:spPr/>
        <p:txBody>
          <a:bodyPr/>
          <a:lstStyle>
            <a:lvl1pPr>
              <a:defRPr/>
            </a:lvl1pPr>
          </a:lstStyle>
          <a:p>
            <a:pPr>
              <a:defRPr/>
            </a:pPr>
            <a:fld id="{BE0C7D9C-25AD-45A9-8B7A-0230631202F2}" type="slidenum">
              <a:rPr lang="en-IN"/>
              <a:pPr>
                <a:defRPr/>
              </a:pPr>
              <a:t>‹#›</a:t>
            </a:fld>
            <a:endParaRPr lang="en-IN" dirty="0"/>
          </a:p>
        </p:txBody>
      </p:sp>
    </p:spTree>
    <p:extLst>
      <p:ext uri="{BB962C8B-B14F-4D97-AF65-F5344CB8AC3E}">
        <p14:creationId xmlns:p14="http://schemas.microsoft.com/office/powerpoint/2010/main" val="3184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D8434A4B-CF89-43FF-A474-C87C86B6B9A7}" type="datetime1">
              <a:rPr lang="en-IN"/>
              <a:pPr>
                <a:defRPr/>
              </a:pPr>
              <a:t>10-10-2013</a:t>
            </a:fld>
            <a:endParaRPr lang="en-IN" dirty="0"/>
          </a:p>
        </p:txBody>
      </p:sp>
      <p:sp>
        <p:nvSpPr>
          <p:cNvPr id="6" name="Footer Placeholder 4"/>
          <p:cNvSpPr>
            <a:spLocks noGrp="1"/>
          </p:cNvSpPr>
          <p:nvPr>
            <p:ph type="ftr" sz="quarter" idx="11"/>
          </p:nvPr>
        </p:nvSpPr>
        <p:spPr/>
        <p:txBody>
          <a:bodyPr/>
          <a:lstStyle>
            <a:lvl1pPr>
              <a:defRPr/>
            </a:lvl1p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7" name="Slide Number Placeholder 5"/>
          <p:cNvSpPr>
            <a:spLocks noGrp="1"/>
          </p:cNvSpPr>
          <p:nvPr>
            <p:ph type="sldNum" sz="quarter" idx="12"/>
          </p:nvPr>
        </p:nvSpPr>
        <p:spPr/>
        <p:txBody>
          <a:bodyPr/>
          <a:lstStyle>
            <a:lvl1pPr>
              <a:defRPr/>
            </a:lvl1pPr>
          </a:lstStyle>
          <a:p>
            <a:pPr>
              <a:defRPr/>
            </a:pPr>
            <a:fld id="{15DD0C37-F4FD-43EF-9C24-0F50CE66E349}" type="slidenum">
              <a:rPr lang="en-IN"/>
              <a:pPr>
                <a:defRPr/>
              </a:pPr>
              <a:t>‹#›</a:t>
            </a:fld>
            <a:endParaRPr lang="en-IN" dirty="0"/>
          </a:p>
        </p:txBody>
      </p:sp>
    </p:spTree>
    <p:extLst>
      <p:ext uri="{BB962C8B-B14F-4D97-AF65-F5344CB8AC3E}">
        <p14:creationId xmlns:p14="http://schemas.microsoft.com/office/powerpoint/2010/main" val="268849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BE67AA7E-BC31-4BDF-84F8-70A7F8BD24DC}" type="datetime1">
              <a:rPr lang="en-IN"/>
              <a:pPr>
                <a:defRPr/>
              </a:pPr>
              <a:t>10-10-2013</a:t>
            </a:fld>
            <a:endParaRPr lang="en-IN" dirty="0"/>
          </a:p>
        </p:txBody>
      </p:sp>
      <p:sp>
        <p:nvSpPr>
          <p:cNvPr id="8" name="Footer Placeholder 4"/>
          <p:cNvSpPr>
            <a:spLocks noGrp="1"/>
          </p:cNvSpPr>
          <p:nvPr>
            <p:ph type="ftr" sz="quarter" idx="11"/>
          </p:nvPr>
        </p:nvSpPr>
        <p:spPr/>
        <p:txBody>
          <a:bodyPr/>
          <a:lstStyle>
            <a:lvl1pPr>
              <a:defRPr/>
            </a:lvl1p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9" name="Slide Number Placeholder 5"/>
          <p:cNvSpPr>
            <a:spLocks noGrp="1"/>
          </p:cNvSpPr>
          <p:nvPr>
            <p:ph type="sldNum" sz="quarter" idx="12"/>
          </p:nvPr>
        </p:nvSpPr>
        <p:spPr/>
        <p:txBody>
          <a:bodyPr/>
          <a:lstStyle>
            <a:lvl1pPr>
              <a:defRPr/>
            </a:lvl1pPr>
          </a:lstStyle>
          <a:p>
            <a:pPr>
              <a:defRPr/>
            </a:pPr>
            <a:fld id="{F5C8EE7C-5A00-4AEA-B917-CA094E795534}" type="slidenum">
              <a:rPr lang="en-IN"/>
              <a:pPr>
                <a:defRPr/>
              </a:pPr>
              <a:t>‹#›</a:t>
            </a:fld>
            <a:endParaRPr lang="en-IN" dirty="0"/>
          </a:p>
        </p:txBody>
      </p:sp>
    </p:spTree>
    <p:extLst>
      <p:ext uri="{BB962C8B-B14F-4D97-AF65-F5344CB8AC3E}">
        <p14:creationId xmlns:p14="http://schemas.microsoft.com/office/powerpoint/2010/main" val="424947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2DD4AB-8E43-40D6-A30A-4EF8A2F86609}" type="datetime1">
              <a:rPr lang="en-IN"/>
              <a:pPr>
                <a:defRPr/>
              </a:pPr>
              <a:t>10-10-2013</a:t>
            </a:fld>
            <a:endParaRPr lang="en-IN" dirty="0"/>
          </a:p>
        </p:txBody>
      </p:sp>
      <p:sp>
        <p:nvSpPr>
          <p:cNvPr id="5" name="Footer Placeholder 4"/>
          <p:cNvSpPr>
            <a:spLocks noGrp="1"/>
          </p:cNvSpPr>
          <p:nvPr>
            <p:ph type="ftr" sz="quarter" idx="3"/>
          </p:nvPr>
        </p:nvSpPr>
        <p:spPr>
          <a:xfrm>
            <a:off x="2514600" y="6356350"/>
            <a:ext cx="41910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898989"/>
                </a:solidFill>
              </a:defRPr>
            </a:lvl1p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BE4A676-F05A-425C-AEC0-980F33FF16BC}" type="slidenum">
              <a:rPr lang="en-IN"/>
              <a:pPr>
                <a:defRPr/>
              </a:pPr>
              <a:t>‹#›</a:t>
            </a:fld>
            <a:endParaRPr lang="en-IN" dirty="0"/>
          </a:p>
        </p:txBody>
      </p:sp>
      <p:pic>
        <p:nvPicPr>
          <p:cNvPr id="7" name="Picture 6"/>
          <p:cNvPicPr>
            <a:picLocks noChangeAspect="1"/>
          </p:cNvPicPr>
          <p:nvPr/>
        </p:nvPicPr>
        <p:blipFill>
          <a:blip r:embed="rId6" cstate="print">
            <a:extLst/>
          </a:blip>
          <a:stretch>
            <a:fillRect/>
          </a:stretch>
        </p:blipFill>
        <p:spPr>
          <a:xfrm>
            <a:off x="8037328" y="51121"/>
            <a:ext cx="1080120" cy="101348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 y="0"/>
            <a:ext cx="147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25" y="-11113"/>
            <a:ext cx="16192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0" r:id="rId2"/>
    <p:sldLayoutId id="2147483651" r:id="rId3"/>
    <p:sldLayoutId id="2147483652" r:id="rId4"/>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0464D863-B900-4873-802B-3759ACB03705}" type="slidenum">
              <a:rPr lang="en-IN"/>
              <a:pPr>
                <a:defRPr/>
              </a:pPr>
              <a:t>1</a:t>
            </a:fld>
            <a:endParaRPr lang="en-IN" dirty="0"/>
          </a:p>
        </p:txBody>
      </p:sp>
      <p:sp>
        <p:nvSpPr>
          <p:cNvPr id="6145" name="Title 1"/>
          <p:cNvSpPr>
            <a:spLocks noGrp="1"/>
          </p:cNvSpPr>
          <p:nvPr>
            <p:ph type="ctrTitle"/>
          </p:nvPr>
        </p:nvSpPr>
        <p:spPr>
          <a:xfrm>
            <a:off x="4248150" y="1916113"/>
            <a:ext cx="4427538" cy="1470025"/>
          </a:xfrm>
        </p:spPr>
        <p:txBody>
          <a:bodyPr/>
          <a:lstStyle/>
          <a:p>
            <a:pPr marL="342900" indent="-342900"/>
            <a:r>
              <a:rPr lang="en-US" altLang="en-US" sz="4000" smtClean="0">
                <a:solidFill>
                  <a:schemeClr val="tx2"/>
                </a:solidFill>
                <a:latin typeface="Arial" pitchFamily="34" charset="0"/>
              </a:rPr>
              <a:t>Chapter 5</a:t>
            </a:r>
            <a:br>
              <a:rPr lang="en-US" altLang="en-US" sz="4000" smtClean="0">
                <a:solidFill>
                  <a:schemeClr val="tx2"/>
                </a:solidFill>
                <a:latin typeface="Arial" pitchFamily="34" charset="0"/>
              </a:rPr>
            </a:br>
            <a:endParaRPr lang="en-IN" altLang="en-US" sz="4400" smtClean="0">
              <a:solidFill>
                <a:schemeClr val="tx1"/>
              </a:solidFill>
            </a:endParaRPr>
          </a:p>
        </p:txBody>
      </p:sp>
      <p:sp>
        <p:nvSpPr>
          <p:cNvPr id="6146" name="Subtitle 2"/>
          <p:cNvSpPr>
            <a:spLocks noGrp="1"/>
          </p:cNvSpPr>
          <p:nvPr>
            <p:ph type="subTitle" idx="1"/>
          </p:nvPr>
        </p:nvSpPr>
        <p:spPr/>
        <p:txBody>
          <a:bodyPr/>
          <a:lstStyle/>
          <a:p>
            <a:pPr lvl="1">
              <a:spcBef>
                <a:spcPct val="0"/>
              </a:spcBef>
            </a:pPr>
            <a:r>
              <a:rPr lang="en-US" altLang="en-US" sz="4000" smtClean="0">
                <a:solidFill>
                  <a:schemeClr val="tx2"/>
                </a:solidFill>
                <a:latin typeface="Arial" pitchFamily="34" charset="0"/>
                <a:ea typeface="ＭＳ Ｐゴシック" pitchFamily="34" charset="-128"/>
              </a:rPr>
              <a:t>Learning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3B3E7813-2E45-4F6D-852F-745CAABF6B7B}" type="slidenum">
              <a:rPr lang="en-IN"/>
              <a:pPr>
                <a:defRPr/>
              </a:pPr>
              <a:t>10</a:t>
            </a:fld>
            <a:endParaRPr lang="en-IN" dirty="0"/>
          </a:p>
        </p:txBody>
      </p:sp>
      <p:sp>
        <p:nvSpPr>
          <p:cNvPr id="15361" name="Title 1"/>
          <p:cNvSpPr>
            <a:spLocks noGrp="1"/>
          </p:cNvSpPr>
          <p:nvPr>
            <p:ph type="title"/>
          </p:nvPr>
        </p:nvSpPr>
        <p:spPr/>
        <p:txBody>
          <a:bodyPr/>
          <a:lstStyle/>
          <a:p>
            <a:r>
              <a:rPr lang="en-US" altLang="en-US" sz="4000" smtClean="0">
                <a:ea typeface="ＭＳ Ｐゴシック" pitchFamily="34" charset="-128"/>
              </a:rPr>
              <a:t>Classical Conditioning in Humans</a:t>
            </a:r>
            <a:endParaRPr lang="en-US" altLang="en-US" sz="4000" smtClean="0"/>
          </a:p>
        </p:txBody>
      </p:sp>
      <p:sp>
        <p:nvSpPr>
          <p:cNvPr id="15362" name="Content Placeholder 2"/>
          <p:cNvSpPr>
            <a:spLocks noGrp="1"/>
          </p:cNvSpPr>
          <p:nvPr>
            <p:ph idx="1"/>
          </p:nvPr>
        </p:nvSpPr>
        <p:spPr/>
        <p:txBody>
          <a:bodyPr/>
          <a:lstStyle/>
          <a:p>
            <a:pPr>
              <a:spcBef>
                <a:spcPts val="1200"/>
              </a:spcBef>
            </a:pPr>
            <a:r>
              <a:rPr lang="en-US" altLang="en-US" dirty="0" smtClean="0">
                <a:ea typeface="ＭＳ Ｐゴシック" pitchFamily="34" charset="-128"/>
              </a:rPr>
              <a:t>Explaining and eliminating fears</a:t>
            </a:r>
          </a:p>
          <a:p>
            <a:pPr lvl="1">
              <a:spcBef>
                <a:spcPts val="1200"/>
              </a:spcBef>
            </a:pPr>
            <a:r>
              <a:rPr lang="en-US" altLang="en-US" dirty="0" smtClean="0">
                <a:ea typeface="ＭＳ Ｐゴシック" pitchFamily="34" charset="-128"/>
              </a:rPr>
              <a:t>Watson &amp; </a:t>
            </a:r>
            <a:r>
              <a:rPr lang="en-US" altLang="en-US" dirty="0" err="1" smtClean="0">
                <a:ea typeface="ＭＳ Ｐゴシック" pitchFamily="34" charset="-128"/>
              </a:rPr>
              <a:t>Rayner</a:t>
            </a:r>
            <a:r>
              <a:rPr lang="en-US" altLang="en-US" dirty="0" smtClean="0">
                <a:ea typeface="ＭＳ Ｐゴシック" pitchFamily="34" charset="-128"/>
              </a:rPr>
              <a:t>: Little Albert</a:t>
            </a:r>
          </a:p>
          <a:p>
            <a:pPr lvl="1">
              <a:spcBef>
                <a:spcPts val="1200"/>
              </a:spcBef>
            </a:pPr>
            <a:r>
              <a:rPr lang="en-US" altLang="en-US" dirty="0" smtClean="0">
                <a:ea typeface="ＭＳ Ｐゴシック" pitchFamily="34" charset="-128"/>
              </a:rPr>
              <a:t>Counterconditioning</a:t>
            </a:r>
          </a:p>
          <a:p>
            <a:r>
              <a:rPr lang="en-US" altLang="en-US" dirty="0">
                <a:ea typeface="ＭＳ Ｐゴシック" pitchFamily="34" charset="-128"/>
              </a:rPr>
              <a:t>Immune and Endocrine Systems</a:t>
            </a:r>
          </a:p>
          <a:p>
            <a:pPr lvl="1"/>
            <a:r>
              <a:rPr lang="en-US" altLang="en-US" dirty="0" err="1">
                <a:ea typeface="ＭＳ Ｐゴシック" pitchFamily="34" charset="-128"/>
              </a:rPr>
              <a:t>Immunosupression</a:t>
            </a:r>
            <a:endParaRPr lang="en-US" altLang="en-US" sz="1800" dirty="0">
              <a:ea typeface="ＭＳ Ｐゴシック" pitchFamily="34" charset="-128"/>
            </a:endParaRPr>
          </a:p>
          <a:p>
            <a:r>
              <a:rPr lang="en-US" altLang="en-US" dirty="0">
                <a:ea typeface="ＭＳ Ｐゴシック" pitchFamily="34" charset="-128"/>
              </a:rPr>
              <a:t>Taste Aversion Learning</a:t>
            </a:r>
            <a:endParaRPr lang="en-US" altLang="en-US" sz="1800" dirty="0">
              <a:ea typeface="ＭＳ Ｐゴシック" pitchFamily="34" charset="-128"/>
            </a:endParaRPr>
          </a:p>
          <a:p>
            <a:pPr lvl="1">
              <a:spcBef>
                <a:spcPts val="1200"/>
              </a:spcBef>
            </a:pPr>
            <a:endParaRPr lang="en-US" altLang="en-US" sz="1800" dirty="0" smtClean="0">
              <a:ea typeface="ＭＳ Ｐゴシック" pitchFamily="34" charset="-128"/>
            </a:endParaRPr>
          </a:p>
          <a:p>
            <a:pPr marL="0" indent="0">
              <a:buNone/>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9E33BCE5-A0BF-4AB6-AAEA-2CFEAC28451B}" type="slidenum">
              <a:rPr lang="en-IN"/>
              <a:pPr>
                <a:defRPr/>
              </a:pPr>
              <a:t>11</a:t>
            </a:fld>
            <a:endParaRPr lang="en-IN" dirty="0"/>
          </a:p>
        </p:txBody>
      </p:sp>
      <p:sp>
        <p:nvSpPr>
          <p:cNvPr id="17409" name="Title 1"/>
          <p:cNvSpPr>
            <a:spLocks noGrp="1"/>
          </p:cNvSpPr>
          <p:nvPr>
            <p:ph type="title"/>
          </p:nvPr>
        </p:nvSpPr>
        <p:spPr/>
        <p:txBody>
          <a:bodyPr/>
          <a:lstStyle/>
          <a:p>
            <a:r>
              <a:rPr lang="en-US" altLang="en-US" smtClean="0">
                <a:ea typeface="ＭＳ Ｐゴシック" pitchFamily="34" charset="-128"/>
              </a:rPr>
              <a:t>Operant Conditioning</a:t>
            </a:r>
            <a:endParaRPr lang="en-US" altLang="en-US" smtClean="0"/>
          </a:p>
        </p:txBody>
      </p:sp>
      <p:sp>
        <p:nvSpPr>
          <p:cNvPr id="17410" name="Content Placeholder 2"/>
          <p:cNvSpPr>
            <a:spLocks noGrp="1"/>
          </p:cNvSpPr>
          <p:nvPr>
            <p:ph idx="1"/>
          </p:nvPr>
        </p:nvSpPr>
        <p:spPr/>
        <p:txBody>
          <a:bodyPr/>
          <a:lstStyle/>
          <a:p>
            <a:r>
              <a:rPr lang="en-US" altLang="en-US" dirty="0" smtClean="0">
                <a:ea typeface="ＭＳ Ｐゴシック" pitchFamily="34" charset="-128"/>
              </a:rPr>
              <a:t>Classical Conditioning</a:t>
            </a:r>
          </a:p>
          <a:p>
            <a:pPr lvl="1"/>
            <a:r>
              <a:rPr lang="en-US" altLang="en-US" dirty="0" smtClean="0">
                <a:ea typeface="ＭＳ Ｐゴシック" pitchFamily="34" charset="-128"/>
                <a:sym typeface="Wingdings" pitchFamily="2" charset="2"/>
              </a:rPr>
              <a:t>Based on involuntary responses</a:t>
            </a:r>
          </a:p>
          <a:p>
            <a:r>
              <a:rPr lang="en-US" altLang="en-US" dirty="0" smtClean="0">
                <a:ea typeface="ＭＳ Ｐゴシック" pitchFamily="34" charset="-128"/>
                <a:sym typeface="Wingdings" pitchFamily="2" charset="2"/>
              </a:rPr>
              <a:t>Operant (Instrumental) Conditioning</a:t>
            </a:r>
          </a:p>
          <a:p>
            <a:pPr lvl="1"/>
            <a:r>
              <a:rPr lang="en-US" altLang="en-US" dirty="0" smtClean="0">
                <a:ea typeface="ＭＳ Ｐゴシック" pitchFamily="34" charset="-128"/>
                <a:sym typeface="Wingdings" pitchFamily="2" charset="2"/>
              </a:rPr>
              <a:t>Explains voluntary behaviors</a:t>
            </a:r>
          </a:p>
          <a:p>
            <a:r>
              <a:rPr lang="en-US" altLang="en-US" dirty="0" smtClean="0">
                <a:ea typeface="ＭＳ Ｐゴシック" pitchFamily="34" charset="-128"/>
                <a:sym typeface="Wingdings" pitchFamily="2" charset="2"/>
              </a:rPr>
              <a:t>B. F. Skinner </a:t>
            </a:r>
          </a:p>
          <a:p>
            <a:pPr lvl="1"/>
            <a:r>
              <a:rPr lang="en-US" altLang="en-US" dirty="0" smtClean="0">
                <a:ea typeface="ＭＳ Ｐゴシック" pitchFamily="34" charset="-128"/>
                <a:sym typeface="Wingdings" pitchFamily="2" charset="2"/>
              </a:rPr>
              <a:t>Consequences change probability of behavior</a:t>
            </a:r>
          </a:p>
          <a:p>
            <a:pPr lvl="1"/>
            <a:r>
              <a:rPr lang="en-US" altLang="en-US" dirty="0" smtClean="0">
                <a:ea typeface="ＭＳ Ｐゴシック" pitchFamily="34" charset="-128"/>
                <a:sym typeface="Wingdings" pitchFamily="2" charset="2"/>
              </a:rPr>
              <a:t>Consequences </a:t>
            </a:r>
            <a:r>
              <a:rPr lang="en-US" altLang="en-US" dirty="0" smtClean="0">
                <a:ea typeface="ＭＳ Ｐゴシック" pitchFamily="34" charset="-128"/>
                <a:sym typeface="Wingdings" pitchFamily="2" charset="2"/>
              </a:rPr>
              <a:t>contingent on behavior</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B3C1DE05-A7FA-4327-BC31-7E24C380EF12}" type="slidenum">
              <a:rPr lang="en-IN"/>
              <a:pPr>
                <a:defRPr/>
              </a:pPr>
              <a:t>12</a:t>
            </a:fld>
            <a:endParaRPr lang="en-IN" dirty="0"/>
          </a:p>
        </p:txBody>
      </p:sp>
      <p:sp>
        <p:nvSpPr>
          <p:cNvPr id="18433" name="Title 1"/>
          <p:cNvSpPr>
            <a:spLocks noGrp="1"/>
          </p:cNvSpPr>
          <p:nvPr>
            <p:ph type="title"/>
          </p:nvPr>
        </p:nvSpPr>
        <p:spPr/>
        <p:txBody>
          <a:bodyPr/>
          <a:lstStyle/>
          <a:p>
            <a:r>
              <a:rPr lang="en-US" altLang="en-US" smtClean="0">
                <a:ea typeface="ＭＳ Ｐゴシック" pitchFamily="34" charset="-128"/>
              </a:rPr>
              <a:t>Operant Conditioning</a:t>
            </a:r>
            <a:endParaRPr lang="en-US" altLang="en-US" smtClean="0"/>
          </a:p>
        </p:txBody>
      </p:sp>
      <p:sp>
        <p:nvSpPr>
          <p:cNvPr id="18434" name="Content Placeholder 2"/>
          <p:cNvSpPr>
            <a:spLocks noGrp="1"/>
          </p:cNvSpPr>
          <p:nvPr>
            <p:ph idx="1"/>
          </p:nvPr>
        </p:nvSpPr>
        <p:spPr/>
        <p:txBody>
          <a:bodyPr/>
          <a:lstStyle/>
          <a:p>
            <a:pPr marL="457200" lvl="1" indent="0">
              <a:buNone/>
            </a:pPr>
            <a:endParaRPr lang="en-US" altLang="en-US" sz="1400" dirty="0" smtClean="0">
              <a:ea typeface="ＭＳ Ｐゴシック" pitchFamily="34" charset="-128"/>
              <a:sym typeface="Wingdings" pitchFamily="2" charset="2"/>
            </a:endParaRPr>
          </a:p>
          <a:p>
            <a:r>
              <a:rPr lang="en-US" altLang="en-US" dirty="0" smtClean="0">
                <a:ea typeface="ＭＳ Ｐゴシック" pitchFamily="34" charset="-128"/>
                <a:sym typeface="Wingdings" pitchFamily="2" charset="2"/>
              </a:rPr>
              <a:t>The Skinner Box</a:t>
            </a:r>
          </a:p>
          <a:p>
            <a:pPr lvl="1"/>
            <a:r>
              <a:rPr lang="en-US" altLang="en-US" dirty="0" smtClean="0">
                <a:ea typeface="ＭＳ Ｐゴシック" pitchFamily="34" charset="-128"/>
                <a:sym typeface="Wingdings" pitchFamily="2" charset="2"/>
              </a:rPr>
              <a:t>Controlled conditions to study operant </a:t>
            </a:r>
            <a:r>
              <a:rPr lang="en-US" altLang="en-US" dirty="0" smtClean="0">
                <a:ea typeface="ＭＳ Ｐゴシック" pitchFamily="34" charset="-128"/>
                <a:sym typeface="Wingdings" pitchFamily="2" charset="2"/>
              </a:rPr>
              <a:t>conditioning</a:t>
            </a:r>
          </a:p>
          <a:p>
            <a:pPr lvl="1"/>
            <a:r>
              <a:rPr lang="en-US" altLang="en-US" dirty="0">
                <a:ea typeface="ＭＳ Ｐゴシック" pitchFamily="34" charset="-128"/>
                <a:sym typeface="Wingdings" pitchFamily="2" charset="2"/>
              </a:rPr>
              <a:t>Operant = </a:t>
            </a:r>
            <a:r>
              <a:rPr lang="en-US" altLang="en-US" dirty="0" smtClean="0">
                <a:ea typeface="ＭＳ Ｐゴシック" pitchFamily="34" charset="-128"/>
                <a:sym typeface="Wingdings" pitchFamily="2" charset="2"/>
              </a:rPr>
              <a:t>Behavior</a:t>
            </a:r>
            <a:endParaRPr lang="en-US" altLang="en-US" dirty="0" smtClean="0">
              <a:ea typeface="ＭＳ Ｐゴシック" pitchFamily="34" charset="-128"/>
              <a:sym typeface="Wingdings" pitchFamily="2" charset="2"/>
            </a:endParaRPr>
          </a:p>
          <a:p>
            <a:pPr lvl="1"/>
            <a:r>
              <a:rPr lang="en-US" altLang="en-US" dirty="0" smtClean="0">
                <a:ea typeface="ＭＳ Ｐゴシック" pitchFamily="34" charset="-128"/>
                <a:sym typeface="Wingdings" pitchFamily="2" charset="2"/>
              </a:rPr>
              <a:t>Operant (Lever press by rat)  Consequence (food)</a:t>
            </a:r>
          </a:p>
          <a:p>
            <a:pPr lvl="1"/>
            <a:endParaRPr lang="en-US" altLang="en-US" sz="1400" dirty="0" smtClean="0">
              <a:ea typeface="ＭＳ Ｐゴシック" pitchFamily="34" charset="-12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CB1835C4-9DFD-4689-A548-27343EA971C7}" type="slidenum">
              <a:rPr lang="en-IN"/>
              <a:pPr>
                <a:defRPr/>
              </a:pPr>
              <a:t>13</a:t>
            </a:fld>
            <a:endParaRPr lang="en-IN" dirty="0"/>
          </a:p>
        </p:txBody>
      </p:sp>
      <p:sp>
        <p:nvSpPr>
          <p:cNvPr id="19457" name="Title 1"/>
          <p:cNvSpPr>
            <a:spLocks noGrp="1"/>
          </p:cNvSpPr>
          <p:nvPr>
            <p:ph type="title"/>
          </p:nvPr>
        </p:nvSpPr>
        <p:spPr/>
        <p:txBody>
          <a:bodyPr/>
          <a:lstStyle/>
          <a:p>
            <a:r>
              <a:rPr lang="en-US" altLang="en-US" smtClean="0">
                <a:ea typeface="ＭＳ Ｐゴシック" pitchFamily="34" charset="-128"/>
              </a:rPr>
              <a:t>Operant Conditioning</a:t>
            </a:r>
            <a:endParaRPr lang="en-US" altLang="en-US" smtClean="0"/>
          </a:p>
        </p:txBody>
      </p:sp>
      <p:sp>
        <p:nvSpPr>
          <p:cNvPr id="19458" name="Content Placeholder 2"/>
          <p:cNvSpPr>
            <a:spLocks noGrp="1"/>
          </p:cNvSpPr>
          <p:nvPr>
            <p:ph idx="1"/>
          </p:nvPr>
        </p:nvSpPr>
        <p:spPr/>
        <p:txBody>
          <a:bodyPr/>
          <a:lstStyle/>
          <a:p>
            <a:r>
              <a:rPr lang="en-US" altLang="en-US" dirty="0" smtClean="0">
                <a:ea typeface="ＭＳ Ｐゴシック" pitchFamily="34" charset="-128"/>
                <a:sym typeface="Wingdings" pitchFamily="2" charset="2"/>
              </a:rPr>
              <a:t>Acquisition</a:t>
            </a:r>
          </a:p>
          <a:p>
            <a:pPr lvl="1"/>
            <a:r>
              <a:rPr lang="en-US" altLang="en-US" dirty="0" smtClean="0">
                <a:ea typeface="ＭＳ Ｐゴシック" pitchFamily="34" charset="-128"/>
                <a:sym typeface="Wingdings" pitchFamily="2" charset="2"/>
              </a:rPr>
              <a:t>Learning a response tendency</a:t>
            </a:r>
          </a:p>
          <a:p>
            <a:r>
              <a:rPr lang="en-US" altLang="en-US" dirty="0" smtClean="0">
                <a:ea typeface="ＭＳ Ｐゴシック" pitchFamily="34" charset="-128"/>
                <a:sym typeface="Wingdings" pitchFamily="2" charset="2"/>
              </a:rPr>
              <a:t>Shaping </a:t>
            </a:r>
            <a:endParaRPr lang="en-US" altLang="en-US" dirty="0" smtClean="0">
              <a:ea typeface="ＭＳ Ｐゴシック" pitchFamily="34" charset="-128"/>
              <a:sym typeface="Wingdings" pitchFamily="2" charset="2"/>
            </a:endParaRPr>
          </a:p>
          <a:p>
            <a:pPr lvl="1"/>
            <a:r>
              <a:rPr lang="en-US" altLang="en-US" dirty="0" smtClean="0">
                <a:ea typeface="ＭＳ Ｐゴシック" pitchFamily="34" charset="-128"/>
                <a:sym typeface="Wingdings" pitchFamily="2" charset="2"/>
              </a:rPr>
              <a:t>Rewarding approximations of desired behaviors</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D941FB5F-FE35-4950-B491-E411673BB29C}" type="slidenum">
              <a:rPr lang="en-IN"/>
              <a:pPr>
                <a:defRPr/>
              </a:pPr>
              <a:t>14</a:t>
            </a:fld>
            <a:endParaRPr lang="en-IN" dirty="0"/>
          </a:p>
        </p:txBody>
      </p:sp>
      <p:sp>
        <p:nvSpPr>
          <p:cNvPr id="20481" name="Title 1"/>
          <p:cNvSpPr>
            <a:spLocks noGrp="1"/>
          </p:cNvSpPr>
          <p:nvPr>
            <p:ph type="title"/>
          </p:nvPr>
        </p:nvSpPr>
        <p:spPr/>
        <p:txBody>
          <a:bodyPr/>
          <a:lstStyle/>
          <a:p>
            <a:r>
              <a:rPr lang="en-US" altLang="en-US" smtClean="0">
                <a:ea typeface="ＭＳ Ｐゴシック" pitchFamily="34" charset="-128"/>
              </a:rPr>
              <a:t>Principles of Reinforcement</a:t>
            </a:r>
            <a:endParaRPr lang="en-US" altLang="en-US" smtClean="0"/>
          </a:p>
        </p:txBody>
      </p:sp>
      <p:sp>
        <p:nvSpPr>
          <p:cNvPr id="20482" name="Content Placeholder 2"/>
          <p:cNvSpPr>
            <a:spLocks noGrp="1"/>
          </p:cNvSpPr>
          <p:nvPr>
            <p:ph idx="1"/>
          </p:nvPr>
        </p:nvSpPr>
        <p:spPr>
          <a:xfrm>
            <a:off x="457200" y="1295400"/>
            <a:ext cx="8229600" cy="4800600"/>
          </a:xfrm>
        </p:spPr>
        <p:txBody>
          <a:bodyPr/>
          <a:lstStyle/>
          <a:p>
            <a:r>
              <a:rPr lang="en-US" altLang="en-US" dirty="0" smtClean="0">
                <a:ea typeface="ＭＳ Ｐゴシック" pitchFamily="34" charset="-128"/>
                <a:sym typeface="Wingdings" pitchFamily="2" charset="2"/>
              </a:rPr>
              <a:t>Reinforcement increases probability of behavior</a:t>
            </a:r>
          </a:p>
          <a:p>
            <a:pPr lvl="1"/>
            <a:r>
              <a:rPr lang="en-US" altLang="en-US" dirty="0" smtClean="0">
                <a:ea typeface="ＭＳ Ｐゴシック" pitchFamily="34" charset="-128"/>
                <a:sym typeface="Wingdings" pitchFamily="2" charset="2"/>
              </a:rPr>
              <a:t>Positive Reinforcement</a:t>
            </a:r>
          </a:p>
          <a:p>
            <a:pPr lvl="2"/>
            <a:r>
              <a:rPr lang="en-US" altLang="en-US" dirty="0" smtClean="0">
                <a:ea typeface="ＭＳ Ｐゴシック" pitchFamily="34" charset="-128"/>
                <a:sym typeface="Wingdings" pitchFamily="2" charset="2"/>
              </a:rPr>
              <a:t>Presentation (adding) of something pleasant</a:t>
            </a:r>
          </a:p>
          <a:p>
            <a:pPr lvl="1"/>
            <a:r>
              <a:rPr lang="en-US" altLang="en-US" dirty="0" smtClean="0">
                <a:ea typeface="ＭＳ Ｐゴシック" pitchFamily="34" charset="-128"/>
                <a:sym typeface="Wingdings" pitchFamily="2" charset="2"/>
              </a:rPr>
              <a:t>Negative Reinforcement</a:t>
            </a:r>
          </a:p>
          <a:p>
            <a:pPr lvl="2"/>
            <a:r>
              <a:rPr lang="en-US" altLang="en-US" dirty="0" smtClean="0">
                <a:ea typeface="ＭＳ Ｐゴシック" pitchFamily="34" charset="-128"/>
                <a:sym typeface="Wingdings" pitchFamily="2" charset="2"/>
              </a:rPr>
              <a:t>Removal (taking away) of something unpleasant</a:t>
            </a:r>
          </a:p>
          <a:p>
            <a:pPr lvl="1"/>
            <a:r>
              <a:rPr lang="en-US" altLang="en-US" dirty="0" smtClean="0">
                <a:ea typeface="ＭＳ Ｐゴシック" pitchFamily="34" charset="-128"/>
                <a:sym typeface="Wingdings" pitchFamily="2" charset="2"/>
              </a:rPr>
              <a:t>Primary </a:t>
            </a:r>
            <a:r>
              <a:rPr lang="en-US" altLang="en-US" dirty="0" err="1" smtClean="0">
                <a:ea typeface="ＭＳ Ｐゴシック" pitchFamily="34" charset="-128"/>
                <a:sym typeface="Wingdings" pitchFamily="2" charset="2"/>
              </a:rPr>
              <a:t>Reinforcer</a:t>
            </a:r>
            <a:endParaRPr lang="en-US" altLang="en-US" dirty="0" smtClean="0">
              <a:ea typeface="ＭＳ Ｐゴシック" pitchFamily="34" charset="-128"/>
              <a:sym typeface="Wingdings" pitchFamily="2" charset="2"/>
            </a:endParaRPr>
          </a:p>
          <a:p>
            <a:pPr lvl="2"/>
            <a:r>
              <a:rPr lang="en-US" altLang="en-US" dirty="0" smtClean="0">
                <a:ea typeface="ＭＳ Ｐゴシック" pitchFamily="34" charset="-128"/>
                <a:sym typeface="Wingdings" pitchFamily="2" charset="2"/>
              </a:rPr>
              <a:t>Innately satisfying</a:t>
            </a:r>
          </a:p>
          <a:p>
            <a:pPr lvl="1"/>
            <a:r>
              <a:rPr lang="en-US" altLang="en-US" dirty="0" smtClean="0">
                <a:ea typeface="ＭＳ Ｐゴシック" pitchFamily="34" charset="-128"/>
                <a:sym typeface="Wingdings" pitchFamily="2" charset="2"/>
              </a:rPr>
              <a:t>Secondary </a:t>
            </a:r>
            <a:r>
              <a:rPr lang="en-US" altLang="en-US" dirty="0" err="1" smtClean="0">
                <a:ea typeface="ＭＳ Ｐゴシック" pitchFamily="34" charset="-128"/>
                <a:sym typeface="Wingdings" pitchFamily="2" charset="2"/>
              </a:rPr>
              <a:t>Reinforcer</a:t>
            </a:r>
            <a:endParaRPr lang="en-US" altLang="en-US" dirty="0" smtClean="0">
              <a:ea typeface="ＭＳ Ｐゴシック" pitchFamily="34" charset="-128"/>
              <a:sym typeface="Wingdings" pitchFamily="2" charset="2"/>
            </a:endParaRPr>
          </a:p>
          <a:p>
            <a:pPr lvl="2"/>
            <a:r>
              <a:rPr lang="en-US" altLang="en-US" dirty="0" smtClean="0">
                <a:ea typeface="ＭＳ Ｐゴシック" pitchFamily="34" charset="-128"/>
                <a:sym typeface="Wingdings" pitchFamily="2" charset="2"/>
              </a:rPr>
              <a:t>Acquires positive value through experience</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DFF5B4CB-6369-4810-8623-16CD99333E29}" type="slidenum">
              <a:rPr lang="en-IN"/>
              <a:pPr>
                <a:defRPr/>
              </a:pPr>
              <a:t>15</a:t>
            </a:fld>
            <a:endParaRPr lang="en-IN" dirty="0"/>
          </a:p>
        </p:txBody>
      </p:sp>
      <p:sp>
        <p:nvSpPr>
          <p:cNvPr id="21505" name="Title 1"/>
          <p:cNvSpPr>
            <a:spLocks noGrp="1"/>
          </p:cNvSpPr>
          <p:nvPr>
            <p:ph type="title"/>
          </p:nvPr>
        </p:nvSpPr>
        <p:spPr/>
        <p:txBody>
          <a:bodyPr/>
          <a:lstStyle/>
          <a:p>
            <a:r>
              <a:rPr lang="en-US" altLang="en-US" smtClean="0">
                <a:ea typeface="ＭＳ Ｐゴシック" pitchFamily="34" charset="-128"/>
              </a:rPr>
              <a:t>Principles of Reinforcement</a:t>
            </a:r>
            <a:endParaRPr lang="en-US" altLang="en-US" smtClean="0"/>
          </a:p>
        </p:txBody>
      </p:sp>
      <p:sp>
        <p:nvSpPr>
          <p:cNvPr id="21506" name="Content Placeholder 2"/>
          <p:cNvSpPr>
            <a:spLocks noGrp="1"/>
          </p:cNvSpPr>
          <p:nvPr>
            <p:ph idx="1"/>
          </p:nvPr>
        </p:nvSpPr>
        <p:spPr/>
        <p:txBody>
          <a:bodyPr/>
          <a:lstStyle/>
          <a:p>
            <a:r>
              <a:rPr lang="en-US" altLang="en-US" dirty="0" smtClean="0">
                <a:ea typeface="ＭＳ Ｐゴシック" pitchFamily="34" charset="-128"/>
                <a:sym typeface="Wingdings" pitchFamily="2" charset="2"/>
              </a:rPr>
              <a:t>Generalization</a:t>
            </a:r>
          </a:p>
          <a:p>
            <a:pPr lvl="1"/>
            <a:r>
              <a:rPr lang="en-US" altLang="en-US" dirty="0" smtClean="0">
                <a:ea typeface="ＭＳ Ｐゴシック" pitchFamily="34" charset="-128"/>
                <a:sym typeface="Wingdings" pitchFamily="2" charset="2"/>
              </a:rPr>
              <a:t>Performing reinforced behavior in different situation</a:t>
            </a:r>
            <a:endParaRPr lang="en-US" altLang="en-US" sz="1800" dirty="0" smtClean="0">
              <a:ea typeface="ＭＳ Ｐゴシック" pitchFamily="34" charset="-128"/>
              <a:sym typeface="Wingdings" pitchFamily="2" charset="2"/>
            </a:endParaRPr>
          </a:p>
          <a:p>
            <a:r>
              <a:rPr lang="en-US" altLang="en-US" dirty="0" smtClean="0">
                <a:ea typeface="ＭＳ Ｐゴシック" pitchFamily="34" charset="-128"/>
                <a:sym typeface="Wingdings" pitchFamily="2" charset="2"/>
              </a:rPr>
              <a:t>Discrimination</a:t>
            </a:r>
          </a:p>
          <a:p>
            <a:pPr lvl="1"/>
            <a:r>
              <a:rPr lang="en-US" altLang="en-US" dirty="0" smtClean="0">
                <a:ea typeface="ＭＳ Ｐゴシック" pitchFamily="34" charset="-128"/>
                <a:sym typeface="Wingdings" pitchFamily="2" charset="2"/>
              </a:rPr>
              <a:t>Responding to signal that behavior will (or will not) be reinforced</a:t>
            </a:r>
            <a:endParaRPr lang="en-US" altLang="en-US" sz="1800" dirty="0" smtClean="0">
              <a:ea typeface="ＭＳ Ｐゴシック" pitchFamily="34" charset="-128"/>
              <a:sym typeface="Wingdings" pitchFamily="2" charset="2"/>
            </a:endParaRPr>
          </a:p>
          <a:p>
            <a:r>
              <a:rPr lang="en-US" altLang="en-US" dirty="0" smtClean="0">
                <a:ea typeface="ＭＳ Ｐゴシック" pitchFamily="34" charset="-128"/>
                <a:sym typeface="Wingdings" pitchFamily="2" charset="2"/>
              </a:rPr>
              <a:t>Extinction</a:t>
            </a:r>
          </a:p>
          <a:p>
            <a:pPr lvl="1"/>
            <a:r>
              <a:rPr lang="en-US" altLang="en-US" dirty="0" smtClean="0">
                <a:ea typeface="ＭＳ Ｐゴシック" pitchFamily="34" charset="-128"/>
                <a:sym typeface="Wingdings" pitchFamily="2" charset="2"/>
              </a:rPr>
              <a:t>Behavior no longer reinforced decreased in frequency</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54894160-5FE9-4582-B56B-443700AA379D}" type="slidenum">
              <a:rPr lang="en-IN"/>
              <a:pPr>
                <a:defRPr/>
              </a:pPr>
              <a:t>16</a:t>
            </a:fld>
            <a:endParaRPr lang="en-IN" dirty="0"/>
          </a:p>
        </p:txBody>
      </p:sp>
      <p:sp>
        <p:nvSpPr>
          <p:cNvPr id="22529" name="Title 1"/>
          <p:cNvSpPr>
            <a:spLocks noGrp="1"/>
          </p:cNvSpPr>
          <p:nvPr>
            <p:ph type="title"/>
          </p:nvPr>
        </p:nvSpPr>
        <p:spPr/>
        <p:txBody>
          <a:bodyPr/>
          <a:lstStyle/>
          <a:p>
            <a:r>
              <a:rPr lang="en-US" altLang="en-US" smtClean="0">
                <a:ea typeface="ＭＳ Ｐゴシック" pitchFamily="34" charset="-128"/>
              </a:rPr>
              <a:t>Schedules of Reinforcement</a:t>
            </a:r>
            <a:endParaRPr lang="en-US" altLang="en-US" smtClean="0"/>
          </a:p>
        </p:txBody>
      </p:sp>
      <p:sp>
        <p:nvSpPr>
          <p:cNvPr id="22530" name="Content Placeholder 2"/>
          <p:cNvSpPr>
            <a:spLocks noGrp="1"/>
          </p:cNvSpPr>
          <p:nvPr>
            <p:ph idx="1"/>
          </p:nvPr>
        </p:nvSpPr>
        <p:spPr/>
        <p:txBody>
          <a:bodyPr/>
          <a:lstStyle/>
          <a:p>
            <a:r>
              <a:rPr lang="en-US" altLang="en-US" dirty="0" smtClean="0">
                <a:ea typeface="ＭＳ Ｐゴシック" pitchFamily="34" charset="-128"/>
                <a:sym typeface="Wingdings" pitchFamily="2" charset="2"/>
              </a:rPr>
              <a:t>Continuous Reinforcement</a:t>
            </a:r>
          </a:p>
          <a:p>
            <a:pPr lvl="1"/>
            <a:r>
              <a:rPr lang="en-US" altLang="en-US" dirty="0" smtClean="0">
                <a:ea typeface="ＭＳ Ｐゴシック" pitchFamily="34" charset="-128"/>
                <a:sym typeface="Wingdings" pitchFamily="2" charset="2"/>
              </a:rPr>
              <a:t>Behavior is reinforced every time it occurs</a:t>
            </a:r>
          </a:p>
          <a:p>
            <a:r>
              <a:rPr lang="en-US" altLang="en-US" dirty="0" smtClean="0">
                <a:ea typeface="ＭＳ Ｐゴシック" pitchFamily="34" charset="-128"/>
                <a:sym typeface="Wingdings" pitchFamily="2" charset="2"/>
              </a:rPr>
              <a:t>Partial Reinforcement</a:t>
            </a:r>
          </a:p>
          <a:p>
            <a:pPr lvl="1"/>
            <a:r>
              <a:rPr lang="en-US" altLang="en-US" dirty="0" err="1" smtClean="0">
                <a:ea typeface="ＭＳ Ｐゴシック" pitchFamily="34" charset="-128"/>
                <a:sym typeface="Wingdings" pitchFamily="2" charset="2"/>
              </a:rPr>
              <a:t>Reinforcer</a:t>
            </a:r>
            <a:r>
              <a:rPr lang="en-US" altLang="en-US" dirty="0" smtClean="0">
                <a:ea typeface="ＭＳ Ｐゴシック" pitchFamily="34" charset="-128"/>
                <a:sym typeface="Wingdings" pitchFamily="2" charset="2"/>
              </a:rPr>
              <a:t> follows behavior only a portion of the time</a:t>
            </a:r>
          </a:p>
          <a:p>
            <a:r>
              <a:rPr lang="en-US" altLang="en-US" dirty="0" smtClean="0">
                <a:ea typeface="ＭＳ Ｐゴシック" pitchFamily="34" charset="-128"/>
                <a:sym typeface="Wingdings" pitchFamily="2" charset="2"/>
              </a:rPr>
              <a:t>Partial Reinforcement Schedules </a:t>
            </a:r>
          </a:p>
          <a:p>
            <a:pPr lvl="1"/>
            <a:r>
              <a:rPr lang="en-US" altLang="en-US" dirty="0" smtClean="0">
                <a:ea typeface="ＭＳ Ｐゴシック" pitchFamily="34" charset="-128"/>
                <a:sym typeface="Wingdings" pitchFamily="2" charset="2"/>
              </a:rPr>
              <a:t>Ratio (number of behaviors) vs. Interval (time elapsed)</a:t>
            </a:r>
          </a:p>
          <a:p>
            <a:pPr lvl="1"/>
            <a:r>
              <a:rPr lang="en-US" altLang="en-US" dirty="0" smtClean="0">
                <a:ea typeface="ＭＳ Ｐゴシック" pitchFamily="34" charset="-128"/>
                <a:sym typeface="Wingdings" pitchFamily="2" charset="2"/>
              </a:rPr>
              <a:t>Fixed (predictable) vs. Variable (unpredictable)</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9BF4E345-B4A5-42DD-849A-130EA82AF5DC}" type="slidenum">
              <a:rPr lang="en-IN"/>
              <a:pPr>
                <a:defRPr/>
              </a:pPr>
              <a:t>17</a:t>
            </a:fld>
            <a:endParaRPr lang="en-IN" dirty="0"/>
          </a:p>
        </p:txBody>
      </p:sp>
      <p:sp>
        <p:nvSpPr>
          <p:cNvPr id="23553" name="Title 1"/>
          <p:cNvSpPr>
            <a:spLocks noGrp="1"/>
          </p:cNvSpPr>
          <p:nvPr>
            <p:ph type="title"/>
          </p:nvPr>
        </p:nvSpPr>
        <p:spPr/>
        <p:txBody>
          <a:bodyPr/>
          <a:lstStyle/>
          <a:p>
            <a:r>
              <a:rPr lang="en-US" altLang="en-US" smtClean="0">
                <a:ea typeface="ＭＳ Ｐゴシック" pitchFamily="34" charset="-128"/>
              </a:rPr>
              <a:t>Schedules of Reinforcement</a:t>
            </a:r>
            <a:endParaRPr lang="en-US" altLang="en-US" smtClean="0"/>
          </a:p>
        </p:txBody>
      </p:sp>
      <p:sp>
        <p:nvSpPr>
          <p:cNvPr id="23554" name="Content Placeholder 2"/>
          <p:cNvSpPr>
            <a:spLocks noGrp="1"/>
          </p:cNvSpPr>
          <p:nvPr>
            <p:ph idx="1"/>
          </p:nvPr>
        </p:nvSpPr>
        <p:spPr/>
        <p:txBody>
          <a:bodyPr/>
          <a:lstStyle/>
          <a:p>
            <a:r>
              <a:rPr lang="en-US" altLang="en-US" dirty="0" smtClean="0">
                <a:ea typeface="ＭＳ Ｐゴシック" pitchFamily="34" charset="-128"/>
                <a:sym typeface="Wingdings" pitchFamily="2" charset="2"/>
              </a:rPr>
              <a:t>Fixed Ratio</a:t>
            </a:r>
          </a:p>
          <a:p>
            <a:pPr lvl="1"/>
            <a:r>
              <a:rPr lang="en-US" altLang="en-US" dirty="0" smtClean="0">
                <a:ea typeface="ＭＳ Ｐゴシック" pitchFamily="34" charset="-128"/>
                <a:sym typeface="Wingdings" pitchFamily="2" charset="2"/>
              </a:rPr>
              <a:t>Based on set number of behaviors</a:t>
            </a:r>
          </a:p>
          <a:p>
            <a:r>
              <a:rPr lang="en-US" altLang="en-US" dirty="0" smtClean="0">
                <a:ea typeface="ＭＳ Ｐゴシック" pitchFamily="34" charset="-128"/>
                <a:sym typeface="Wingdings" pitchFamily="2" charset="2"/>
              </a:rPr>
              <a:t>Variable Ratio</a:t>
            </a:r>
          </a:p>
          <a:p>
            <a:pPr lvl="1"/>
            <a:r>
              <a:rPr lang="en-US" altLang="en-US" dirty="0" smtClean="0">
                <a:ea typeface="ＭＳ Ｐゴシック" pitchFamily="34" charset="-128"/>
                <a:sym typeface="Wingdings" pitchFamily="2" charset="2"/>
              </a:rPr>
              <a:t>Based on average (unpredictable) number of behaviors</a:t>
            </a:r>
          </a:p>
          <a:p>
            <a:endParaRPr lang="en-US" altLang="en-US" sz="1800" dirty="0" smtClean="0">
              <a:ea typeface="ＭＳ Ｐゴシック" pitchFamily="34" charset="-128"/>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9620D0E6-2CBB-4ACB-BFCF-B29B3EFAC098}" type="slidenum">
              <a:rPr lang="en-IN"/>
              <a:pPr>
                <a:defRPr/>
              </a:pPr>
              <a:t>18</a:t>
            </a:fld>
            <a:endParaRPr lang="en-IN" dirty="0"/>
          </a:p>
        </p:txBody>
      </p:sp>
      <p:sp>
        <p:nvSpPr>
          <p:cNvPr id="24577" name="Title 1"/>
          <p:cNvSpPr>
            <a:spLocks noGrp="1"/>
          </p:cNvSpPr>
          <p:nvPr>
            <p:ph type="title"/>
          </p:nvPr>
        </p:nvSpPr>
        <p:spPr/>
        <p:txBody>
          <a:bodyPr/>
          <a:lstStyle/>
          <a:p>
            <a:r>
              <a:rPr lang="en-US" altLang="en-US" smtClean="0">
                <a:ea typeface="ＭＳ Ｐゴシック" pitchFamily="34" charset="-128"/>
              </a:rPr>
              <a:t>Schedules of Reinforcement</a:t>
            </a:r>
            <a:endParaRPr lang="en-US" altLang="en-US" smtClean="0"/>
          </a:p>
        </p:txBody>
      </p:sp>
      <p:sp>
        <p:nvSpPr>
          <p:cNvPr id="24578" name="Content Placeholder 2"/>
          <p:cNvSpPr>
            <a:spLocks noGrp="1"/>
          </p:cNvSpPr>
          <p:nvPr>
            <p:ph idx="1"/>
          </p:nvPr>
        </p:nvSpPr>
        <p:spPr/>
        <p:txBody>
          <a:bodyPr/>
          <a:lstStyle/>
          <a:p>
            <a:r>
              <a:rPr lang="en-US" altLang="en-US" dirty="0" smtClean="0">
                <a:ea typeface="ＭＳ Ｐゴシック" pitchFamily="34" charset="-128"/>
                <a:sym typeface="Wingdings" pitchFamily="2" charset="2"/>
              </a:rPr>
              <a:t>Fixed Interval</a:t>
            </a:r>
          </a:p>
          <a:p>
            <a:pPr lvl="1"/>
            <a:r>
              <a:rPr lang="en-US" altLang="en-US" dirty="0" smtClean="0">
                <a:ea typeface="ＭＳ Ｐゴシック" pitchFamily="34" charset="-128"/>
                <a:sym typeface="Wingdings" pitchFamily="2" charset="2"/>
              </a:rPr>
              <a:t>Rewarding behavior after fixed amount of time passes</a:t>
            </a:r>
          </a:p>
          <a:p>
            <a:r>
              <a:rPr lang="en-US" altLang="en-US" dirty="0" smtClean="0">
                <a:ea typeface="ＭＳ Ｐゴシック" pitchFamily="34" charset="-128"/>
                <a:sym typeface="Wingdings" pitchFamily="2" charset="2"/>
              </a:rPr>
              <a:t>Variable Interval</a:t>
            </a:r>
          </a:p>
          <a:p>
            <a:pPr lvl="1"/>
            <a:r>
              <a:rPr lang="en-US" altLang="en-US" dirty="0" smtClean="0">
                <a:ea typeface="ＭＳ Ｐゴシック" pitchFamily="34" charset="-128"/>
                <a:sym typeface="Wingdings" pitchFamily="2" charset="2"/>
              </a:rPr>
              <a:t>Rewarding after variable amount of time passes</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323505F6-52E8-4871-ADB0-DC506A684F45}" type="slidenum">
              <a:rPr lang="en-IN"/>
              <a:pPr>
                <a:defRPr/>
              </a:pPr>
              <a:t>19</a:t>
            </a:fld>
            <a:endParaRPr lang="en-IN" dirty="0"/>
          </a:p>
        </p:txBody>
      </p:sp>
      <p:sp>
        <p:nvSpPr>
          <p:cNvPr id="25601" name="Title 1"/>
          <p:cNvSpPr>
            <a:spLocks noGrp="1"/>
          </p:cNvSpPr>
          <p:nvPr>
            <p:ph type="title"/>
          </p:nvPr>
        </p:nvSpPr>
        <p:spPr/>
        <p:txBody>
          <a:bodyPr/>
          <a:lstStyle/>
          <a:p>
            <a:r>
              <a:rPr lang="en-US" altLang="en-US" sz="3600" smtClean="0"/>
              <a:t>Figure 5.10 - Schedules of </a:t>
            </a:r>
            <a:br>
              <a:rPr lang="en-US" altLang="en-US" sz="3600" smtClean="0"/>
            </a:br>
            <a:r>
              <a:rPr lang="en-US" altLang="en-US" sz="3600" smtClean="0"/>
              <a:t>Reinforcement and Different Patterns </a:t>
            </a:r>
            <a:br>
              <a:rPr lang="en-US" altLang="en-US" sz="3600" smtClean="0"/>
            </a:br>
            <a:r>
              <a:rPr lang="en-US" altLang="en-US" sz="3600" smtClean="0"/>
              <a:t>of Responding</a:t>
            </a:r>
          </a:p>
        </p:txBody>
      </p:sp>
      <p:pic>
        <p:nvPicPr>
          <p:cNvPr id="25603" name="Picture 3" descr="kin35341_0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5257800" cy="362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2CFEA7BD-A19E-41D7-8DCD-ACA2E3E00AA6}" type="slidenum">
              <a:rPr lang="en-IN"/>
              <a:pPr>
                <a:defRPr/>
              </a:pPr>
              <a:t>2</a:t>
            </a:fld>
            <a:endParaRPr lang="en-IN" dirty="0"/>
          </a:p>
        </p:txBody>
      </p:sp>
      <p:sp>
        <p:nvSpPr>
          <p:cNvPr id="7169" name="Title 1"/>
          <p:cNvSpPr>
            <a:spLocks noGrp="1"/>
          </p:cNvSpPr>
          <p:nvPr>
            <p:ph type="title"/>
          </p:nvPr>
        </p:nvSpPr>
        <p:spPr/>
        <p:txBody>
          <a:bodyPr/>
          <a:lstStyle/>
          <a:p>
            <a:r>
              <a:rPr lang="en-US" altLang="en-US" sz="4000" smtClean="0"/>
              <a:t>Chapter Preview</a:t>
            </a:r>
            <a:endParaRPr lang="en-IN" altLang="en-US" sz="4000" smtClean="0"/>
          </a:p>
        </p:txBody>
      </p:sp>
      <p:sp>
        <p:nvSpPr>
          <p:cNvPr id="7170" name="Content Placeholder 2"/>
          <p:cNvSpPr>
            <a:spLocks noGrp="1"/>
          </p:cNvSpPr>
          <p:nvPr>
            <p:ph idx="1"/>
          </p:nvPr>
        </p:nvSpPr>
        <p:spPr>
          <a:xfrm>
            <a:off x="457200" y="1600200"/>
            <a:ext cx="8229600" cy="4781550"/>
          </a:xfrm>
        </p:spPr>
        <p:txBody>
          <a:bodyPr/>
          <a:lstStyle/>
          <a:p>
            <a:pPr>
              <a:spcBef>
                <a:spcPts val="1200"/>
              </a:spcBef>
            </a:pPr>
            <a:r>
              <a:rPr lang="en-US" altLang="en-US" dirty="0" smtClean="0">
                <a:ea typeface="ＭＳ Ｐゴシック" pitchFamily="34" charset="-128"/>
              </a:rPr>
              <a:t>Types of Learning</a:t>
            </a:r>
          </a:p>
          <a:p>
            <a:pPr lvl="1">
              <a:spcBef>
                <a:spcPts val="1200"/>
              </a:spcBef>
            </a:pPr>
            <a:r>
              <a:rPr lang="en-US" altLang="en-US" dirty="0" smtClean="0">
                <a:ea typeface="ＭＳ Ｐゴシック" pitchFamily="34" charset="-128"/>
              </a:rPr>
              <a:t>Classical Conditioning</a:t>
            </a:r>
          </a:p>
          <a:p>
            <a:pPr lvl="1">
              <a:spcBef>
                <a:spcPts val="1200"/>
              </a:spcBef>
            </a:pPr>
            <a:r>
              <a:rPr lang="en-US" altLang="en-US" dirty="0" smtClean="0">
                <a:ea typeface="ＭＳ Ｐゴシック" pitchFamily="34" charset="-128"/>
              </a:rPr>
              <a:t>Operant Conditioning</a:t>
            </a:r>
          </a:p>
          <a:p>
            <a:pPr lvl="1">
              <a:spcBef>
                <a:spcPts val="1200"/>
              </a:spcBef>
            </a:pPr>
            <a:r>
              <a:rPr lang="en-US" altLang="en-US" dirty="0" smtClean="0">
                <a:ea typeface="ＭＳ Ｐゴシック" pitchFamily="34" charset="-128"/>
              </a:rPr>
              <a:t>Observational </a:t>
            </a:r>
            <a:r>
              <a:rPr lang="en-US" altLang="en-US" dirty="0" smtClean="0">
                <a:ea typeface="ＭＳ Ｐゴシック" pitchFamily="34" charset="-128"/>
              </a:rPr>
              <a:t>Learning</a:t>
            </a:r>
            <a:endParaRPr lang="en-U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4A67185D-DF95-4879-89D0-34E6867D1DFD}" type="slidenum">
              <a:rPr lang="en-IN"/>
              <a:pPr>
                <a:defRPr/>
              </a:pPr>
              <a:t>20</a:t>
            </a:fld>
            <a:endParaRPr lang="en-IN" dirty="0"/>
          </a:p>
        </p:txBody>
      </p:sp>
      <p:sp>
        <p:nvSpPr>
          <p:cNvPr id="26625" name="Title 1"/>
          <p:cNvSpPr>
            <a:spLocks noGrp="1"/>
          </p:cNvSpPr>
          <p:nvPr>
            <p:ph type="title"/>
          </p:nvPr>
        </p:nvSpPr>
        <p:spPr/>
        <p:txBody>
          <a:bodyPr/>
          <a:lstStyle/>
          <a:p>
            <a:r>
              <a:rPr lang="en-US" altLang="en-US" smtClean="0">
                <a:ea typeface="ＭＳ Ｐゴシック" pitchFamily="34" charset="-128"/>
              </a:rPr>
              <a:t>Punishment</a:t>
            </a:r>
            <a:endParaRPr lang="en-US" altLang="en-US" smtClean="0"/>
          </a:p>
        </p:txBody>
      </p:sp>
      <p:sp>
        <p:nvSpPr>
          <p:cNvPr id="26626" name="Content Placeholder 2"/>
          <p:cNvSpPr>
            <a:spLocks noGrp="1"/>
          </p:cNvSpPr>
          <p:nvPr>
            <p:ph idx="1"/>
          </p:nvPr>
        </p:nvSpPr>
        <p:spPr/>
        <p:txBody>
          <a:bodyPr/>
          <a:lstStyle/>
          <a:p>
            <a:pPr>
              <a:spcBef>
                <a:spcPts val="1200"/>
              </a:spcBef>
              <a:buFont typeface="Arial" pitchFamily="34" charset="0"/>
              <a:buNone/>
            </a:pPr>
            <a:r>
              <a:rPr lang="en-US" altLang="en-US" dirty="0" smtClean="0">
                <a:ea typeface="ＭＳ Ｐゴシック" pitchFamily="34" charset="-128"/>
                <a:sym typeface="Wingdings" pitchFamily="2" charset="2"/>
              </a:rPr>
              <a:t>Punishment decreases likelihood of behavior</a:t>
            </a:r>
          </a:p>
          <a:p>
            <a:pPr>
              <a:spcBef>
                <a:spcPts val="1200"/>
              </a:spcBef>
            </a:pPr>
            <a:r>
              <a:rPr lang="en-US" altLang="en-US" dirty="0" smtClean="0">
                <a:ea typeface="ＭＳ Ｐゴシック" pitchFamily="34" charset="-128"/>
                <a:sym typeface="Wingdings" pitchFamily="2" charset="2"/>
              </a:rPr>
              <a:t>Positive Punishment</a:t>
            </a:r>
          </a:p>
          <a:p>
            <a:pPr lvl="1">
              <a:spcBef>
                <a:spcPts val="1200"/>
              </a:spcBef>
            </a:pPr>
            <a:r>
              <a:rPr lang="en-US" altLang="en-US" dirty="0" smtClean="0">
                <a:ea typeface="ＭＳ Ｐゴシック" pitchFamily="34" charset="-128"/>
                <a:sym typeface="Wingdings" pitchFamily="2" charset="2"/>
              </a:rPr>
              <a:t>Presentation (adding) of something unpleasant</a:t>
            </a:r>
          </a:p>
          <a:p>
            <a:pPr>
              <a:spcBef>
                <a:spcPts val="1200"/>
              </a:spcBef>
            </a:pPr>
            <a:r>
              <a:rPr lang="en-US" altLang="en-US" dirty="0" smtClean="0">
                <a:ea typeface="ＭＳ Ｐゴシック" pitchFamily="34" charset="-128"/>
                <a:sym typeface="Wingdings" pitchFamily="2" charset="2"/>
              </a:rPr>
              <a:t>Negative Punishment</a:t>
            </a:r>
          </a:p>
          <a:p>
            <a:pPr lvl="1">
              <a:spcBef>
                <a:spcPts val="1200"/>
              </a:spcBef>
            </a:pPr>
            <a:r>
              <a:rPr lang="en-US" altLang="en-US" dirty="0" smtClean="0">
                <a:ea typeface="ＭＳ Ｐゴシック" pitchFamily="34" charset="-128"/>
                <a:sym typeface="Wingdings" pitchFamily="2" charset="2"/>
              </a:rPr>
              <a:t>Removal (taking away) of something pleasant</a:t>
            </a:r>
          </a:p>
          <a:p>
            <a:pPr lvl="1">
              <a:spcBef>
                <a:spcPts val="1200"/>
              </a:spcBef>
              <a:buFont typeface="Arial" pitchFamily="34" charset="0"/>
              <a:buNone/>
            </a:pPr>
            <a:endParaRPr lang="en-US" altLang="en-US" dirty="0" smtClean="0">
              <a:ea typeface="ＭＳ Ｐゴシック" pitchFamily="34" charset="-128"/>
              <a:sym typeface="Wingdings" pitchFamily="2" charset="2"/>
            </a:endParaRP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8F5731AF-881C-49E0-878E-DB9F6B618B87}" type="slidenum">
              <a:rPr lang="en-IN"/>
              <a:pPr>
                <a:defRPr/>
              </a:pPr>
              <a:t>21</a:t>
            </a:fld>
            <a:endParaRPr lang="en-IN" dirty="0"/>
          </a:p>
        </p:txBody>
      </p:sp>
      <p:sp>
        <p:nvSpPr>
          <p:cNvPr id="27649" name="Title 1"/>
          <p:cNvSpPr>
            <a:spLocks noGrp="1"/>
          </p:cNvSpPr>
          <p:nvPr>
            <p:ph type="title"/>
          </p:nvPr>
        </p:nvSpPr>
        <p:spPr/>
        <p:txBody>
          <a:bodyPr/>
          <a:lstStyle/>
          <a:p>
            <a:r>
              <a:rPr lang="en-US" altLang="en-US" smtClean="0">
                <a:ea typeface="ＭＳ Ｐゴシック" pitchFamily="34" charset="-128"/>
              </a:rPr>
              <a:t>Operant Conditioning: Timing</a:t>
            </a:r>
            <a:endParaRPr lang="en-US" altLang="en-US" smtClean="0"/>
          </a:p>
        </p:txBody>
      </p:sp>
      <p:sp>
        <p:nvSpPr>
          <p:cNvPr id="27650" name="Content Placeholder 2"/>
          <p:cNvSpPr>
            <a:spLocks noGrp="1"/>
          </p:cNvSpPr>
          <p:nvPr>
            <p:ph idx="1"/>
          </p:nvPr>
        </p:nvSpPr>
        <p:spPr/>
        <p:txBody>
          <a:bodyPr/>
          <a:lstStyle/>
          <a:p>
            <a:r>
              <a:rPr lang="en-US" altLang="en-US" dirty="0" smtClean="0">
                <a:ea typeface="ＭＳ Ｐゴシック" pitchFamily="34" charset="-128"/>
                <a:sym typeface="Wingdings" pitchFamily="2" charset="2"/>
              </a:rPr>
              <a:t>Immediate vs. Delayed Reinforcement</a:t>
            </a:r>
          </a:p>
          <a:p>
            <a:pPr lvl="1"/>
            <a:r>
              <a:rPr lang="en-US" altLang="en-US" dirty="0" smtClean="0">
                <a:ea typeface="ＭＳ Ｐゴシック" pitchFamily="34" charset="-128"/>
                <a:sym typeface="Wingdings" pitchFamily="2" charset="2"/>
              </a:rPr>
              <a:t>Waiting for delayed, but more highly valued, </a:t>
            </a:r>
            <a:r>
              <a:rPr lang="en-US" altLang="en-US" dirty="0" err="1" smtClean="0">
                <a:ea typeface="ＭＳ Ｐゴシック" pitchFamily="34" charset="-128"/>
                <a:sym typeface="Wingdings" pitchFamily="2" charset="2"/>
              </a:rPr>
              <a:t>reinforcers</a:t>
            </a:r>
            <a:endParaRPr lang="en-US" altLang="en-US" dirty="0" smtClean="0">
              <a:ea typeface="ＭＳ Ｐゴシック" pitchFamily="34" charset="-128"/>
              <a:sym typeface="Wingdings" pitchFamily="2" charset="2"/>
            </a:endParaRPr>
          </a:p>
          <a:p>
            <a:r>
              <a:rPr lang="en-US" altLang="en-US" dirty="0" smtClean="0">
                <a:ea typeface="ＭＳ Ｐゴシック" pitchFamily="34" charset="-128"/>
                <a:sym typeface="Wingdings" pitchFamily="2" charset="2"/>
              </a:rPr>
              <a:t>Immediate vs. Delayed Punishment</a:t>
            </a:r>
          </a:p>
          <a:p>
            <a:pPr lvl="1"/>
            <a:r>
              <a:rPr lang="en-US" altLang="en-US" dirty="0" smtClean="0">
                <a:ea typeface="ＭＳ Ｐゴシック" pitchFamily="34" charset="-128"/>
                <a:sym typeface="Wingdings" pitchFamily="2" charset="2"/>
              </a:rPr>
              <a:t>Immediate more effective, but delayed can have effect </a:t>
            </a:r>
          </a:p>
          <a:p>
            <a:r>
              <a:rPr lang="en-US" altLang="en-US" dirty="0" smtClean="0">
                <a:ea typeface="ＭＳ Ｐゴシック" pitchFamily="34" charset="-128"/>
                <a:sym typeface="Wingdings" pitchFamily="2" charset="2"/>
              </a:rPr>
              <a:t>Immediate Reinforcement vs. Delayed Punishment</a:t>
            </a:r>
          </a:p>
          <a:p>
            <a:pPr lvl="1"/>
            <a:r>
              <a:rPr lang="en-US" altLang="en-US" dirty="0" smtClean="0">
                <a:ea typeface="ＭＳ Ｐゴシック" pitchFamily="34" charset="-128"/>
                <a:sym typeface="Wingdings" pitchFamily="2" charset="2"/>
              </a:rPr>
              <a:t>Immediate consequences usually win</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D9245276-BB2B-4EFA-A10B-4CA1B6EBDD3D}" type="slidenum">
              <a:rPr lang="en-IN"/>
              <a:pPr>
                <a:defRPr/>
              </a:pPr>
              <a:t>22</a:t>
            </a:fld>
            <a:endParaRPr lang="en-IN" dirty="0"/>
          </a:p>
        </p:txBody>
      </p:sp>
      <p:sp>
        <p:nvSpPr>
          <p:cNvPr id="28673" name="Title 1"/>
          <p:cNvSpPr>
            <a:spLocks noGrp="1"/>
          </p:cNvSpPr>
          <p:nvPr>
            <p:ph type="title"/>
          </p:nvPr>
        </p:nvSpPr>
        <p:spPr/>
        <p:txBody>
          <a:bodyPr/>
          <a:lstStyle/>
          <a:p>
            <a:r>
              <a:rPr lang="en-US" altLang="en-US" smtClean="0">
                <a:ea typeface="ＭＳ Ｐゴシック" pitchFamily="34" charset="-128"/>
              </a:rPr>
              <a:t>Applied Behavior Analysis</a:t>
            </a:r>
            <a:endParaRPr lang="en-US" altLang="en-US" smtClean="0"/>
          </a:p>
        </p:txBody>
      </p:sp>
      <p:sp>
        <p:nvSpPr>
          <p:cNvPr id="28674" name="Content Placeholder 2"/>
          <p:cNvSpPr>
            <a:spLocks noGrp="1"/>
          </p:cNvSpPr>
          <p:nvPr>
            <p:ph idx="1"/>
          </p:nvPr>
        </p:nvSpPr>
        <p:spPr/>
        <p:txBody>
          <a:bodyPr/>
          <a:lstStyle/>
          <a:p>
            <a:pPr>
              <a:spcBef>
                <a:spcPts val="1200"/>
              </a:spcBef>
            </a:pPr>
            <a:r>
              <a:rPr lang="en-US" altLang="en-US" smtClean="0">
                <a:ea typeface="ＭＳ Ｐゴシック" pitchFamily="34" charset="-128"/>
                <a:sym typeface="Wingdings" pitchFamily="2" charset="2"/>
              </a:rPr>
              <a:t>Also called behavior modification</a:t>
            </a:r>
            <a:endParaRPr lang="en-US" altLang="en-US" sz="2000" smtClean="0">
              <a:ea typeface="ＭＳ Ｐゴシック" pitchFamily="34" charset="-128"/>
              <a:sym typeface="Wingdings" pitchFamily="2" charset="2"/>
            </a:endParaRPr>
          </a:p>
          <a:p>
            <a:pPr>
              <a:spcBef>
                <a:spcPts val="1200"/>
              </a:spcBef>
            </a:pPr>
            <a:r>
              <a:rPr lang="en-US" altLang="en-US" smtClean="0">
                <a:ea typeface="ＭＳ Ｐゴシック" pitchFamily="34" charset="-128"/>
                <a:sym typeface="Wingdings" pitchFamily="2" charset="2"/>
              </a:rPr>
              <a:t>Use of operant conditioning principles to change human behavior</a:t>
            </a:r>
            <a:endParaRPr lang="en-US" altLang="en-US" sz="2000" smtClean="0">
              <a:ea typeface="ＭＳ Ｐゴシック" pitchFamily="34" charset="-128"/>
              <a:sym typeface="Wingdings" pitchFamily="2" charset="2"/>
            </a:endParaRPr>
          </a:p>
          <a:p>
            <a:pPr>
              <a:spcBef>
                <a:spcPts val="1200"/>
              </a:spcBef>
            </a:pPr>
            <a:r>
              <a:rPr lang="en-US" altLang="en-US" smtClean="0">
                <a:ea typeface="ＭＳ Ｐゴシック" pitchFamily="34" charset="-128"/>
                <a:sym typeface="Wingdings" pitchFamily="2" charset="2"/>
              </a:rPr>
              <a:t>All human behavior understood as being influenced by rewards and punishments</a:t>
            </a:r>
          </a:p>
          <a:p>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8E473923-58C2-4F30-998B-B3F4128CAD12}" type="slidenum">
              <a:rPr lang="en-IN"/>
              <a:pPr>
                <a:defRPr/>
              </a:pPr>
              <a:t>23</a:t>
            </a:fld>
            <a:endParaRPr lang="en-IN" dirty="0"/>
          </a:p>
        </p:txBody>
      </p:sp>
      <p:sp>
        <p:nvSpPr>
          <p:cNvPr id="29697" name="Title 1"/>
          <p:cNvSpPr>
            <a:spLocks noGrp="1"/>
          </p:cNvSpPr>
          <p:nvPr>
            <p:ph type="title"/>
          </p:nvPr>
        </p:nvSpPr>
        <p:spPr/>
        <p:txBody>
          <a:bodyPr/>
          <a:lstStyle/>
          <a:p>
            <a:r>
              <a:rPr lang="en-US" altLang="en-US" sz="4000" smtClean="0">
                <a:ea typeface="ＭＳ Ｐゴシック" pitchFamily="34" charset="-128"/>
              </a:rPr>
              <a:t>Bandura’s Observational Learning</a:t>
            </a:r>
            <a:endParaRPr lang="en-US" altLang="en-US" sz="4000" smtClean="0"/>
          </a:p>
        </p:txBody>
      </p:sp>
      <p:sp>
        <p:nvSpPr>
          <p:cNvPr id="29698" name="Content Placeholder 2"/>
          <p:cNvSpPr>
            <a:spLocks noGrp="1"/>
          </p:cNvSpPr>
          <p:nvPr>
            <p:ph idx="1"/>
          </p:nvPr>
        </p:nvSpPr>
        <p:spPr/>
        <p:txBody>
          <a:bodyPr/>
          <a:lstStyle/>
          <a:p>
            <a:pPr>
              <a:spcBef>
                <a:spcPts val="300"/>
              </a:spcBef>
            </a:pPr>
            <a:r>
              <a:rPr lang="en-US" altLang="en-US" dirty="0" smtClean="0">
                <a:ea typeface="ＭＳ Ｐゴシック" pitchFamily="34" charset="-128"/>
                <a:sym typeface="Wingdings" pitchFamily="2" charset="2"/>
              </a:rPr>
              <a:t>Also called imitation or modeling </a:t>
            </a:r>
          </a:p>
          <a:p>
            <a:pPr>
              <a:spcBef>
                <a:spcPts val="300"/>
              </a:spcBef>
            </a:pPr>
            <a:r>
              <a:rPr lang="en-US" altLang="en-US" dirty="0" smtClean="0">
                <a:ea typeface="ＭＳ Ｐゴシック" pitchFamily="34" charset="-128"/>
                <a:sym typeface="Wingdings" pitchFamily="2" charset="2"/>
              </a:rPr>
              <a:t>Learning when behavior is observed and imitated</a:t>
            </a:r>
            <a:endParaRPr lang="en-US" altLang="en-US" sz="2000" dirty="0" smtClean="0">
              <a:ea typeface="ＭＳ Ｐゴシック" pitchFamily="34" charset="-128"/>
              <a:sym typeface="Wingdings" pitchFamily="2" charset="2"/>
            </a:endParaRPr>
          </a:p>
          <a:p>
            <a:pPr>
              <a:spcBef>
                <a:spcPts val="300"/>
              </a:spcBef>
            </a:pPr>
            <a:r>
              <a:rPr lang="en-US" altLang="en-US" dirty="0" smtClean="0">
                <a:ea typeface="ＭＳ Ｐゴシック" pitchFamily="34" charset="-128"/>
                <a:sym typeface="Wingdings" pitchFamily="2" charset="2"/>
              </a:rPr>
              <a:t>Vicarious Reinforcement &amp; Vicarious Punishment</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ABDBAD82-1C8F-40B6-8071-DB406BA8870E}" type="slidenum">
              <a:rPr lang="en-IN"/>
              <a:pPr>
                <a:defRPr/>
              </a:pPr>
              <a:t>24</a:t>
            </a:fld>
            <a:endParaRPr lang="en-IN" dirty="0"/>
          </a:p>
        </p:txBody>
      </p:sp>
      <p:sp>
        <p:nvSpPr>
          <p:cNvPr id="30721" name="Title 1"/>
          <p:cNvSpPr>
            <a:spLocks noGrp="1"/>
          </p:cNvSpPr>
          <p:nvPr>
            <p:ph type="title"/>
          </p:nvPr>
        </p:nvSpPr>
        <p:spPr/>
        <p:txBody>
          <a:bodyPr/>
          <a:lstStyle/>
          <a:p>
            <a:r>
              <a:rPr lang="en-US" altLang="en-US" sz="4000" smtClean="0"/>
              <a:t>Figure 5.12 - Bandura’s Model</a:t>
            </a:r>
            <a:br>
              <a:rPr lang="en-US" altLang="en-US" sz="4000" smtClean="0"/>
            </a:br>
            <a:r>
              <a:rPr lang="en-US" altLang="en-US" sz="4000" smtClean="0"/>
              <a:t>of Observational Learning</a:t>
            </a: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738438"/>
            <a:ext cx="8229600" cy="224948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D0E1C48F-47E8-4E96-A99E-3B5FCD975F73}" type="slidenum">
              <a:rPr lang="en-IN"/>
              <a:pPr>
                <a:defRPr/>
              </a:pPr>
              <a:t>25</a:t>
            </a:fld>
            <a:endParaRPr lang="en-IN" dirty="0"/>
          </a:p>
        </p:txBody>
      </p:sp>
      <p:sp>
        <p:nvSpPr>
          <p:cNvPr id="31745" name="Title 1"/>
          <p:cNvSpPr>
            <a:spLocks noGrp="1"/>
          </p:cNvSpPr>
          <p:nvPr>
            <p:ph type="title"/>
          </p:nvPr>
        </p:nvSpPr>
        <p:spPr/>
        <p:txBody>
          <a:bodyPr/>
          <a:lstStyle/>
          <a:p>
            <a:r>
              <a:rPr lang="en-US" altLang="en-US" smtClean="0">
                <a:ea typeface="ＭＳ Ｐゴシック" pitchFamily="34" charset="-128"/>
              </a:rPr>
              <a:t>Cognitive Factors in Learning</a:t>
            </a:r>
            <a:endParaRPr lang="en-US" altLang="en-US" smtClean="0"/>
          </a:p>
        </p:txBody>
      </p:sp>
      <p:sp>
        <p:nvSpPr>
          <p:cNvPr id="31746" name="Content Placeholder 2"/>
          <p:cNvSpPr>
            <a:spLocks noGrp="1"/>
          </p:cNvSpPr>
          <p:nvPr>
            <p:ph idx="1"/>
          </p:nvPr>
        </p:nvSpPr>
        <p:spPr/>
        <p:txBody>
          <a:bodyPr/>
          <a:lstStyle/>
          <a:p>
            <a:r>
              <a:rPr lang="en-US" altLang="en-US" smtClean="0">
                <a:ea typeface="ＭＳ Ｐゴシック" pitchFamily="34" charset="-128"/>
                <a:sym typeface="Wingdings" pitchFamily="2" charset="2"/>
              </a:rPr>
              <a:t>Purposive Behavior (Tolman)</a:t>
            </a:r>
          </a:p>
          <a:p>
            <a:pPr lvl="1"/>
            <a:r>
              <a:rPr lang="en-US" altLang="en-US" smtClean="0">
                <a:ea typeface="ＭＳ Ｐゴシック" pitchFamily="34" charset="-128"/>
                <a:sym typeface="Wingdings" pitchFamily="2" charset="2"/>
              </a:rPr>
              <a:t>Behavior is goal-directed</a:t>
            </a:r>
            <a:endParaRPr lang="en-US" altLang="en-US" sz="1800" smtClean="0">
              <a:ea typeface="ＭＳ Ｐゴシック" pitchFamily="34" charset="-128"/>
              <a:sym typeface="Wingdings" pitchFamily="2" charset="2"/>
            </a:endParaRPr>
          </a:p>
          <a:p>
            <a:r>
              <a:rPr lang="en-US" altLang="en-US" smtClean="0">
                <a:ea typeface="ＭＳ Ｐゴシック" pitchFamily="34" charset="-128"/>
                <a:sym typeface="Wingdings" pitchFamily="2" charset="2"/>
              </a:rPr>
              <a:t>Expectancy Learning and Information</a:t>
            </a:r>
            <a:endParaRPr lang="en-US" altLang="en-US" sz="1800" smtClean="0">
              <a:ea typeface="ＭＳ Ｐゴシック" pitchFamily="34" charset="-128"/>
              <a:sym typeface="Wingdings" pitchFamily="2" charset="2"/>
            </a:endParaRPr>
          </a:p>
          <a:p>
            <a:r>
              <a:rPr lang="en-US" altLang="en-US" smtClean="0">
                <a:ea typeface="ＭＳ Ｐゴシック" pitchFamily="34" charset="-128"/>
                <a:sym typeface="Wingdings" pitchFamily="2" charset="2"/>
              </a:rPr>
              <a:t>Latent (Implicit) Learning</a:t>
            </a:r>
          </a:p>
          <a:p>
            <a:pPr lvl="1"/>
            <a:r>
              <a:rPr lang="en-US" altLang="en-US" smtClean="0">
                <a:ea typeface="ＭＳ Ｐゴシック" pitchFamily="34" charset="-128"/>
                <a:sym typeface="Wingdings" pitchFamily="2" charset="2"/>
              </a:rPr>
              <a:t>Unreinforced learning not immediately reflected in behavior</a:t>
            </a:r>
          </a:p>
          <a:p>
            <a:pPr lvl="1"/>
            <a:r>
              <a:rPr lang="en-US" altLang="en-US" smtClean="0">
                <a:ea typeface="ＭＳ Ｐゴシック" pitchFamily="34" charset="-128"/>
                <a:sym typeface="Wingdings" pitchFamily="2" charset="2"/>
              </a:rPr>
              <a:t>Study: Rats in a maze</a:t>
            </a:r>
          </a:p>
          <a:p>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F3CF17CE-182E-41AF-952C-080FB2617E97}" type="slidenum">
              <a:rPr lang="en-IN"/>
              <a:pPr>
                <a:defRPr/>
              </a:pPr>
              <a:t>26</a:t>
            </a:fld>
            <a:endParaRPr lang="en-IN" dirty="0"/>
          </a:p>
        </p:txBody>
      </p:sp>
      <p:sp>
        <p:nvSpPr>
          <p:cNvPr id="32769" name="Title 1"/>
          <p:cNvSpPr>
            <a:spLocks noGrp="1"/>
          </p:cNvSpPr>
          <p:nvPr>
            <p:ph type="title"/>
          </p:nvPr>
        </p:nvSpPr>
        <p:spPr/>
        <p:txBody>
          <a:bodyPr/>
          <a:lstStyle/>
          <a:p>
            <a:r>
              <a:rPr lang="en-US" altLang="en-US" smtClean="0">
                <a:ea typeface="ＭＳ Ｐゴシック" pitchFamily="34" charset="-128"/>
              </a:rPr>
              <a:t>Cognitive Factors in Learning</a:t>
            </a:r>
            <a:endParaRPr lang="en-US" altLang="en-US" smtClean="0"/>
          </a:p>
        </p:txBody>
      </p:sp>
      <p:sp>
        <p:nvSpPr>
          <p:cNvPr id="32770" name="Content Placeholder 2"/>
          <p:cNvSpPr>
            <a:spLocks noGrp="1"/>
          </p:cNvSpPr>
          <p:nvPr>
            <p:ph idx="1"/>
          </p:nvPr>
        </p:nvSpPr>
        <p:spPr/>
        <p:txBody>
          <a:bodyPr/>
          <a:lstStyle/>
          <a:p>
            <a:r>
              <a:rPr lang="en-US" altLang="en-US" smtClean="0">
                <a:ea typeface="ＭＳ Ｐゴシック" pitchFamily="34" charset="-128"/>
                <a:sym typeface="Wingdings" pitchFamily="2" charset="2"/>
              </a:rPr>
              <a:t>Studies of Apes</a:t>
            </a:r>
          </a:p>
          <a:p>
            <a:pPr lvl="1"/>
            <a:r>
              <a:rPr lang="en-US" altLang="en-US" smtClean="0">
                <a:ea typeface="ＭＳ Ｐゴシック" pitchFamily="34" charset="-128"/>
                <a:sym typeface="Wingdings" pitchFamily="2" charset="2"/>
              </a:rPr>
              <a:t>“Stick Problem”</a:t>
            </a:r>
          </a:p>
          <a:p>
            <a:pPr lvl="1"/>
            <a:r>
              <a:rPr lang="en-US" altLang="en-US" smtClean="0">
                <a:ea typeface="ＭＳ Ｐゴシック" pitchFamily="34" charset="-128"/>
                <a:sym typeface="Wingdings" pitchFamily="2" charset="2"/>
              </a:rPr>
              <a:t>“Box Problem”</a:t>
            </a:r>
          </a:p>
          <a:p>
            <a:r>
              <a:rPr lang="en-US" altLang="en-US" smtClean="0">
                <a:ea typeface="ＭＳ Ｐゴシック" pitchFamily="34" charset="-128"/>
                <a:sym typeface="Wingdings" pitchFamily="2" charset="2"/>
              </a:rPr>
              <a:t>Insight Learning (K</a:t>
            </a:r>
            <a:r>
              <a:rPr lang="hu-HU" altLang="en-US" smtClean="0">
                <a:ea typeface="ＭＳ Ｐゴシック" pitchFamily="34" charset="-128"/>
                <a:sym typeface="Wingdings" pitchFamily="2" charset="2"/>
              </a:rPr>
              <a:t>ö</a:t>
            </a:r>
            <a:r>
              <a:rPr lang="en-US" altLang="en-US" smtClean="0">
                <a:ea typeface="ＭＳ Ｐゴシック" pitchFamily="34" charset="-128"/>
                <a:sym typeface="Wingdings" pitchFamily="2" charset="2"/>
              </a:rPr>
              <a:t>hler)</a:t>
            </a:r>
          </a:p>
          <a:p>
            <a:pPr lvl="1"/>
            <a:r>
              <a:rPr lang="en-US" altLang="en-US" smtClean="0">
                <a:ea typeface="ＭＳ Ｐゴシック" pitchFamily="34" charset="-128"/>
                <a:sym typeface="Wingdings" pitchFamily="2" charset="2"/>
              </a:rPr>
              <a:t>Problem solving in which sudden insight, or understanding, occurs</a:t>
            </a:r>
          </a:p>
          <a:p>
            <a:pPr lvl="1"/>
            <a:r>
              <a:rPr lang="en-US" altLang="en-US" smtClean="0">
                <a:ea typeface="ＭＳ Ｐゴシック" pitchFamily="34" charset="-128"/>
                <a:sym typeface="Wingdings" pitchFamily="2" charset="2"/>
              </a:rPr>
              <a:t>Thinking “outside the box”</a:t>
            </a:r>
          </a:p>
          <a:p>
            <a:pPr lvl="1"/>
            <a:endParaRPr lang="en-US" altLang="en-US" smtClean="0">
              <a:ea typeface="ＭＳ Ｐゴシック" pitchFamily="34" charset="-128"/>
              <a:sym typeface="Wingdings" pitchFamily="2" charset="2"/>
            </a:endParaRPr>
          </a:p>
          <a:p>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7" name="Slide Number Placeholder 5"/>
          <p:cNvSpPr>
            <a:spLocks noGrp="1"/>
          </p:cNvSpPr>
          <p:nvPr>
            <p:ph type="sldNum" sz="quarter" idx="12"/>
          </p:nvPr>
        </p:nvSpPr>
        <p:spPr/>
        <p:txBody>
          <a:bodyPr/>
          <a:lstStyle/>
          <a:p>
            <a:pPr>
              <a:defRPr/>
            </a:pPr>
            <a:fld id="{466DD945-D1E5-449C-B0C5-C506ED02008E}" type="slidenum">
              <a:rPr lang="en-IN"/>
              <a:pPr>
                <a:defRPr/>
              </a:pPr>
              <a:t>27</a:t>
            </a:fld>
            <a:endParaRPr lang="en-IN" dirty="0"/>
          </a:p>
        </p:txBody>
      </p:sp>
      <p:sp>
        <p:nvSpPr>
          <p:cNvPr id="33793" name="Title 1"/>
          <p:cNvSpPr>
            <a:spLocks noGrp="1"/>
          </p:cNvSpPr>
          <p:nvPr>
            <p:ph type="title"/>
          </p:nvPr>
        </p:nvSpPr>
        <p:spPr/>
        <p:txBody>
          <a:bodyPr/>
          <a:lstStyle/>
          <a:p>
            <a:r>
              <a:rPr lang="en-US" altLang="en-US" smtClean="0"/>
              <a:t>Figure 5.13 - Insight Learning</a:t>
            </a:r>
          </a:p>
        </p:txBody>
      </p:sp>
      <p:pic>
        <p:nvPicPr>
          <p:cNvPr id="33795" name="Picture 3" descr="kin35341_051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22669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kin35341_051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650" y="2057400"/>
            <a:ext cx="22669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kin35341_051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450" y="2057400"/>
            <a:ext cx="226695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34E6ED49-715A-4C79-947E-882A1EAE0A40}" type="slidenum">
              <a:rPr lang="en-IN"/>
              <a:pPr>
                <a:defRPr/>
              </a:pPr>
              <a:t>28</a:t>
            </a:fld>
            <a:endParaRPr lang="en-IN" dirty="0"/>
          </a:p>
        </p:txBody>
      </p:sp>
      <p:sp>
        <p:nvSpPr>
          <p:cNvPr id="34817" name="Title 1"/>
          <p:cNvSpPr>
            <a:spLocks noGrp="1"/>
          </p:cNvSpPr>
          <p:nvPr>
            <p:ph type="title"/>
          </p:nvPr>
        </p:nvSpPr>
        <p:spPr/>
        <p:txBody>
          <a:bodyPr/>
          <a:lstStyle/>
          <a:p>
            <a:r>
              <a:rPr lang="en-US" altLang="en-US" sz="4000" smtClean="0">
                <a:ea typeface="ＭＳ Ｐゴシック" pitchFamily="34" charset="-128"/>
              </a:rPr>
              <a:t>Biological Constraints in Learning</a:t>
            </a:r>
            <a:endParaRPr lang="en-US" altLang="en-US" sz="4000" smtClean="0"/>
          </a:p>
        </p:txBody>
      </p:sp>
      <p:sp>
        <p:nvSpPr>
          <p:cNvPr id="34818" name="Content Placeholder 2"/>
          <p:cNvSpPr>
            <a:spLocks noGrp="1"/>
          </p:cNvSpPr>
          <p:nvPr>
            <p:ph idx="1"/>
          </p:nvPr>
        </p:nvSpPr>
        <p:spPr/>
        <p:txBody>
          <a:bodyPr/>
          <a:lstStyle/>
          <a:p>
            <a:pPr>
              <a:spcBef>
                <a:spcPts val="300"/>
              </a:spcBef>
            </a:pPr>
            <a:r>
              <a:rPr lang="en-US" altLang="en-US" smtClean="0">
                <a:ea typeface="ＭＳ Ｐゴシック" pitchFamily="34" charset="-128"/>
                <a:sym typeface="Wingdings" pitchFamily="2" charset="2"/>
              </a:rPr>
              <a:t>Structure of an organism’s body:</a:t>
            </a:r>
          </a:p>
          <a:p>
            <a:pPr lvl="1">
              <a:spcBef>
                <a:spcPts val="300"/>
              </a:spcBef>
            </a:pPr>
            <a:r>
              <a:rPr lang="en-US" altLang="en-US" smtClean="0">
                <a:ea typeface="ＭＳ Ｐゴシック" pitchFamily="34" charset="-128"/>
                <a:sym typeface="Wingdings" pitchFamily="2" charset="2"/>
              </a:rPr>
              <a:t>Permits certain kinds of learning</a:t>
            </a:r>
          </a:p>
          <a:p>
            <a:pPr lvl="1">
              <a:spcBef>
                <a:spcPts val="300"/>
              </a:spcBef>
            </a:pPr>
            <a:r>
              <a:rPr lang="en-US" altLang="en-US" smtClean="0">
                <a:ea typeface="ＭＳ Ｐゴシック" pitchFamily="34" charset="-128"/>
                <a:sym typeface="Wingdings" pitchFamily="2" charset="2"/>
              </a:rPr>
              <a:t>Inhibits other kinds of learning</a:t>
            </a:r>
            <a:endParaRPr lang="en-US" altLang="en-US" sz="1800" smtClean="0">
              <a:ea typeface="ＭＳ Ｐゴシック" pitchFamily="34" charset="-128"/>
              <a:sym typeface="Wingdings" pitchFamily="2" charset="2"/>
            </a:endParaRPr>
          </a:p>
          <a:p>
            <a:pPr>
              <a:spcBef>
                <a:spcPts val="300"/>
              </a:spcBef>
            </a:pPr>
            <a:r>
              <a:rPr lang="en-US" altLang="en-US" smtClean="0">
                <a:ea typeface="ＭＳ Ｐゴシック" pitchFamily="34" charset="-128"/>
                <a:sym typeface="Wingdings" pitchFamily="2" charset="2"/>
              </a:rPr>
              <a:t>Instinctive Drift</a:t>
            </a:r>
          </a:p>
          <a:p>
            <a:pPr lvl="1">
              <a:spcBef>
                <a:spcPts val="300"/>
              </a:spcBef>
            </a:pPr>
            <a:r>
              <a:rPr lang="en-US" altLang="en-US" smtClean="0">
                <a:ea typeface="ＭＳ Ｐゴシック" pitchFamily="34" charset="-128"/>
                <a:sym typeface="Wingdings" pitchFamily="2" charset="2"/>
              </a:rPr>
              <a:t>Tendency of animals to revert to instinctive  behavior that interferes with learning</a:t>
            </a:r>
            <a:endParaRPr lang="en-US" altLang="en-US" sz="1800" smtClean="0">
              <a:ea typeface="ＭＳ Ｐゴシック" pitchFamily="34" charset="-128"/>
              <a:sym typeface="Wingdings" pitchFamily="2" charset="2"/>
            </a:endParaRPr>
          </a:p>
          <a:p>
            <a:pPr>
              <a:spcBef>
                <a:spcPts val="300"/>
              </a:spcBef>
            </a:pPr>
            <a:r>
              <a:rPr lang="en-US" altLang="en-US" smtClean="0">
                <a:ea typeface="ＭＳ Ｐゴシック" pitchFamily="34" charset="-128"/>
                <a:sym typeface="Wingdings" pitchFamily="2" charset="2"/>
              </a:rPr>
              <a:t>Preparedness</a:t>
            </a:r>
          </a:p>
          <a:p>
            <a:pPr lvl="1">
              <a:spcBef>
                <a:spcPts val="300"/>
              </a:spcBef>
            </a:pPr>
            <a:r>
              <a:rPr lang="en-US" altLang="en-US" smtClean="0">
                <a:ea typeface="ＭＳ Ｐゴシック" pitchFamily="34" charset="-128"/>
                <a:sym typeface="Wingdings" pitchFamily="2" charset="2"/>
              </a:rPr>
              <a:t>Species-specific biological predisposition to learn in certain ways but not others</a:t>
            </a:r>
          </a:p>
          <a:p>
            <a:endParaRPr lang="en-US"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746D479E-C276-4346-9C16-78BA98E30268}" type="slidenum">
              <a:rPr lang="en-IN"/>
              <a:pPr>
                <a:defRPr/>
              </a:pPr>
              <a:t>29</a:t>
            </a:fld>
            <a:endParaRPr lang="en-IN" dirty="0"/>
          </a:p>
        </p:txBody>
      </p:sp>
      <p:sp>
        <p:nvSpPr>
          <p:cNvPr id="35841" name="Title 1"/>
          <p:cNvSpPr>
            <a:spLocks noGrp="1"/>
          </p:cNvSpPr>
          <p:nvPr>
            <p:ph type="title"/>
          </p:nvPr>
        </p:nvSpPr>
        <p:spPr/>
        <p:txBody>
          <a:bodyPr/>
          <a:lstStyle/>
          <a:p>
            <a:r>
              <a:rPr lang="en-US" altLang="en-US" smtClean="0">
                <a:ea typeface="ＭＳ Ｐゴシック" pitchFamily="34" charset="-128"/>
              </a:rPr>
              <a:t>Cultural Influences in Learning</a:t>
            </a:r>
            <a:endParaRPr lang="en-US" altLang="en-US" smtClean="0"/>
          </a:p>
        </p:txBody>
      </p:sp>
      <p:sp>
        <p:nvSpPr>
          <p:cNvPr id="35842" name="Content Placeholder 2"/>
          <p:cNvSpPr>
            <a:spLocks noGrp="1"/>
          </p:cNvSpPr>
          <p:nvPr>
            <p:ph idx="1"/>
          </p:nvPr>
        </p:nvSpPr>
        <p:spPr/>
        <p:txBody>
          <a:bodyPr/>
          <a:lstStyle/>
          <a:p>
            <a:pPr>
              <a:spcBef>
                <a:spcPts val="1200"/>
              </a:spcBef>
            </a:pPr>
            <a:r>
              <a:rPr lang="en-US" altLang="en-US" smtClean="0">
                <a:ea typeface="ＭＳ Ｐゴシック" pitchFamily="34" charset="-128"/>
                <a:sym typeface="Wingdings" pitchFamily="2" charset="2"/>
              </a:rPr>
              <a:t>Principles of conditioning and learning are universal</a:t>
            </a:r>
            <a:endParaRPr lang="en-US" altLang="en-US" sz="2000" smtClean="0">
              <a:ea typeface="ＭＳ Ｐゴシック" pitchFamily="34" charset="-128"/>
              <a:sym typeface="Wingdings" pitchFamily="2" charset="2"/>
            </a:endParaRPr>
          </a:p>
          <a:p>
            <a:pPr>
              <a:spcBef>
                <a:spcPts val="1200"/>
              </a:spcBef>
            </a:pPr>
            <a:r>
              <a:rPr lang="en-US" altLang="en-US" smtClean="0">
                <a:ea typeface="ＭＳ Ｐゴシック" pitchFamily="34" charset="-128"/>
                <a:sym typeface="Wingdings" pitchFamily="2" charset="2"/>
              </a:rPr>
              <a:t>Culture can affect the degree to which various learning processes are used</a:t>
            </a:r>
            <a:endParaRPr lang="en-US" altLang="en-US" sz="2000" smtClean="0">
              <a:ea typeface="ＭＳ Ｐゴシック" pitchFamily="34" charset="-128"/>
              <a:sym typeface="Wingdings" pitchFamily="2" charset="2"/>
            </a:endParaRPr>
          </a:p>
          <a:p>
            <a:pPr>
              <a:spcBef>
                <a:spcPts val="1200"/>
              </a:spcBef>
            </a:pPr>
            <a:r>
              <a:rPr lang="en-US" altLang="en-US" smtClean="0">
                <a:ea typeface="ＭＳ Ｐゴシック" pitchFamily="34" charset="-128"/>
                <a:sym typeface="Wingdings" pitchFamily="2" charset="2"/>
              </a:rPr>
              <a:t>Culture can determine content of learning</a:t>
            </a:r>
          </a:p>
          <a:p>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6AA94DB9-C997-43A4-932F-4EFEDB3BCF3D}" type="slidenum">
              <a:rPr lang="en-IN"/>
              <a:pPr>
                <a:defRPr/>
              </a:pPr>
              <a:t>3</a:t>
            </a:fld>
            <a:endParaRPr lang="en-IN" dirty="0"/>
          </a:p>
        </p:txBody>
      </p:sp>
      <p:sp>
        <p:nvSpPr>
          <p:cNvPr id="8193" name="Title 1"/>
          <p:cNvSpPr>
            <a:spLocks noGrp="1"/>
          </p:cNvSpPr>
          <p:nvPr>
            <p:ph type="title"/>
          </p:nvPr>
        </p:nvSpPr>
        <p:spPr/>
        <p:txBody>
          <a:bodyPr/>
          <a:lstStyle/>
          <a:p>
            <a:r>
              <a:rPr lang="en-US" altLang="en-US" smtClean="0">
                <a:ea typeface="ＭＳ Ｐゴシック" pitchFamily="34" charset="-128"/>
              </a:rPr>
              <a:t>Learning &amp; Behaviorism</a:t>
            </a:r>
            <a:endParaRPr lang="en-US" altLang="en-US" smtClean="0"/>
          </a:p>
        </p:txBody>
      </p:sp>
      <p:sp>
        <p:nvSpPr>
          <p:cNvPr id="8194" name="Content Placeholder 2"/>
          <p:cNvSpPr>
            <a:spLocks noGrp="1"/>
          </p:cNvSpPr>
          <p:nvPr>
            <p:ph idx="1"/>
          </p:nvPr>
        </p:nvSpPr>
        <p:spPr/>
        <p:txBody>
          <a:bodyPr/>
          <a:lstStyle/>
          <a:p>
            <a:r>
              <a:rPr lang="en-US" altLang="en-US" dirty="0" smtClean="0">
                <a:ea typeface="ＭＳ Ｐゴシック" pitchFamily="34" charset="-128"/>
              </a:rPr>
              <a:t>Learning</a:t>
            </a:r>
          </a:p>
          <a:p>
            <a:pPr lvl="1"/>
            <a:r>
              <a:rPr lang="en-US" altLang="en-US" dirty="0" smtClean="0">
                <a:ea typeface="ＭＳ Ｐゴシック" pitchFamily="34" charset="-128"/>
              </a:rPr>
              <a:t>Systematic, relatively permanent change in behavior that occurs through experience</a:t>
            </a:r>
          </a:p>
          <a:p>
            <a:r>
              <a:rPr lang="en-US" altLang="en-US" dirty="0" smtClean="0">
                <a:ea typeface="ＭＳ Ｐゴシック" pitchFamily="34" charset="-128"/>
              </a:rPr>
              <a:t>Behaviorism</a:t>
            </a:r>
          </a:p>
          <a:p>
            <a:pPr lvl="1"/>
            <a:r>
              <a:rPr lang="en-US" altLang="en-US" dirty="0" smtClean="0">
                <a:ea typeface="ＭＳ Ｐゴシック" pitchFamily="34" charset="-128"/>
              </a:rPr>
              <a:t>Theory of learning that focuses solely on observable behaviors</a:t>
            </a:r>
          </a:p>
          <a:p>
            <a:pPr lvl="1"/>
            <a:r>
              <a:rPr lang="en-US" altLang="en-US" dirty="0" smtClean="0">
                <a:ea typeface="ＭＳ Ｐゴシック" pitchFamily="34" charset="-128"/>
              </a:rPr>
              <a:t>Discounts importance of mental activity</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A7EDB7C6-9A3F-407F-AA2C-58FFB7BFC376}" type="slidenum">
              <a:rPr lang="en-IN"/>
              <a:pPr>
                <a:defRPr/>
              </a:pPr>
              <a:t>30</a:t>
            </a:fld>
            <a:endParaRPr lang="en-IN" dirty="0"/>
          </a:p>
        </p:txBody>
      </p:sp>
      <p:sp>
        <p:nvSpPr>
          <p:cNvPr id="36865" name="Title 1"/>
          <p:cNvSpPr>
            <a:spLocks noGrp="1"/>
          </p:cNvSpPr>
          <p:nvPr>
            <p:ph type="title"/>
          </p:nvPr>
        </p:nvSpPr>
        <p:spPr/>
        <p:txBody>
          <a:bodyPr/>
          <a:lstStyle/>
          <a:p>
            <a:r>
              <a:rPr lang="en-US" altLang="en-US" smtClean="0">
                <a:ea typeface="ＭＳ Ｐゴシック" pitchFamily="34" charset="-128"/>
              </a:rPr>
              <a:t>Psychological Constraints in Learning</a:t>
            </a:r>
            <a:endParaRPr lang="en-US" altLang="en-US" smtClean="0"/>
          </a:p>
        </p:txBody>
      </p:sp>
      <p:sp>
        <p:nvSpPr>
          <p:cNvPr id="36866" name="Content Placeholder 2"/>
          <p:cNvSpPr>
            <a:spLocks noGrp="1"/>
          </p:cNvSpPr>
          <p:nvPr>
            <p:ph idx="1"/>
          </p:nvPr>
        </p:nvSpPr>
        <p:spPr/>
        <p:txBody>
          <a:bodyPr/>
          <a:lstStyle/>
          <a:p>
            <a:r>
              <a:rPr lang="en-US" altLang="en-US" smtClean="0">
                <a:ea typeface="ＭＳ Ｐゴシック" pitchFamily="34" charset="-128"/>
                <a:sym typeface="Wingdings" pitchFamily="2" charset="2"/>
              </a:rPr>
              <a:t>Mindset</a:t>
            </a:r>
          </a:p>
          <a:p>
            <a:pPr lvl="1"/>
            <a:r>
              <a:rPr lang="en-US" altLang="en-US" smtClean="0">
                <a:ea typeface="ＭＳ Ｐゴシック" pitchFamily="34" charset="-128"/>
                <a:sym typeface="Wingdings" pitchFamily="2" charset="2"/>
              </a:rPr>
              <a:t>Describes way beliefs about ability dictate goals</a:t>
            </a:r>
          </a:p>
          <a:p>
            <a:pPr lvl="1"/>
            <a:r>
              <a:rPr lang="en-US" altLang="en-US" smtClean="0">
                <a:ea typeface="ＭＳ Ｐゴシック" pitchFamily="34" charset="-128"/>
                <a:sym typeface="Wingdings" pitchFamily="2" charset="2"/>
              </a:rPr>
              <a:t>What we think we can learn  What we do learn</a:t>
            </a:r>
          </a:p>
          <a:p>
            <a:r>
              <a:rPr lang="en-US" altLang="en-US" smtClean="0">
                <a:ea typeface="ＭＳ Ｐゴシック" pitchFamily="34" charset="-128"/>
                <a:sym typeface="Wingdings" pitchFamily="2" charset="2"/>
              </a:rPr>
              <a:t>Fixed Mindset</a:t>
            </a:r>
          </a:p>
          <a:p>
            <a:pPr lvl="1"/>
            <a:r>
              <a:rPr lang="en-US" altLang="en-US" smtClean="0">
                <a:ea typeface="ＭＳ Ｐゴシック" pitchFamily="34" charset="-128"/>
                <a:sym typeface="Wingdings" pitchFamily="2" charset="2"/>
              </a:rPr>
              <a:t>Belief that qualities cannot change</a:t>
            </a:r>
          </a:p>
          <a:p>
            <a:r>
              <a:rPr lang="en-US" altLang="en-US" smtClean="0">
                <a:ea typeface="ＭＳ Ｐゴシック" pitchFamily="34" charset="-128"/>
                <a:sym typeface="Wingdings" pitchFamily="2" charset="2"/>
              </a:rPr>
              <a:t>Growth Mindset</a:t>
            </a:r>
          </a:p>
          <a:p>
            <a:pPr lvl="1"/>
            <a:r>
              <a:rPr lang="en-US" altLang="en-US" smtClean="0">
                <a:ea typeface="ＭＳ Ｐゴシック" pitchFamily="34" charset="-128"/>
                <a:sym typeface="Wingdings" pitchFamily="2" charset="2"/>
              </a:rPr>
              <a:t>Belief that qualities can change/improve through effort</a:t>
            </a:r>
          </a:p>
          <a:p>
            <a:endParaRPr lang="en-US" alt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A2300F2C-0413-4246-BE5A-9ADBB4C26900}" type="slidenum">
              <a:rPr lang="en-IN"/>
              <a:pPr>
                <a:defRPr/>
              </a:pPr>
              <a:t>31</a:t>
            </a:fld>
            <a:endParaRPr lang="en-IN" dirty="0"/>
          </a:p>
        </p:txBody>
      </p:sp>
      <p:sp>
        <p:nvSpPr>
          <p:cNvPr id="37889" name="Title 1"/>
          <p:cNvSpPr>
            <a:spLocks noGrp="1"/>
          </p:cNvSpPr>
          <p:nvPr>
            <p:ph type="title"/>
          </p:nvPr>
        </p:nvSpPr>
        <p:spPr/>
        <p:txBody>
          <a:bodyPr/>
          <a:lstStyle/>
          <a:p>
            <a:r>
              <a:rPr lang="en-US" altLang="en-US" smtClean="0"/>
              <a:t>Strategies for Developing a </a:t>
            </a:r>
            <a:br>
              <a:rPr lang="en-US" altLang="en-US" smtClean="0"/>
            </a:br>
            <a:r>
              <a:rPr lang="en-US" altLang="en-US" smtClean="0"/>
              <a:t>Growth Mindset</a:t>
            </a:r>
          </a:p>
        </p:txBody>
      </p:sp>
      <p:sp>
        <p:nvSpPr>
          <p:cNvPr id="37890" name="Content Placeholder 2"/>
          <p:cNvSpPr>
            <a:spLocks noGrp="1"/>
          </p:cNvSpPr>
          <p:nvPr>
            <p:ph idx="1"/>
          </p:nvPr>
        </p:nvSpPr>
        <p:spPr/>
        <p:txBody>
          <a:bodyPr/>
          <a:lstStyle/>
          <a:p>
            <a:r>
              <a:rPr lang="en-US" altLang="en-US" smtClean="0"/>
              <a:t>Understand that your intelligence and thinking skills are not fixed but can change</a:t>
            </a:r>
          </a:p>
          <a:p>
            <a:r>
              <a:rPr lang="en-US" altLang="en-US" smtClean="0"/>
              <a:t>Become passionate about learning and stretch your mind in challenging situations</a:t>
            </a:r>
          </a:p>
          <a:p>
            <a:r>
              <a:rPr lang="en-US" altLang="en-US" smtClean="0"/>
              <a:t>Think about the growth mindsets of people you admire</a:t>
            </a:r>
          </a:p>
          <a:p>
            <a:r>
              <a:rPr lang="en-US" altLang="en-US" smtClean="0"/>
              <a:t>Begin now</a:t>
            </a:r>
            <a:endParaRPr lang="en-US" altLang="en-US" smtClean="0">
              <a:ea typeface="ＭＳ Ｐゴシック" pitchFamily="34" charset="-128"/>
              <a:sym typeface="Wingdings" pitchFamily="2" charset="2"/>
            </a:endParaRPr>
          </a:p>
          <a:p>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172B369B-BB02-4E61-A538-D8C82E137F2F}" type="slidenum">
              <a:rPr lang="en-IN"/>
              <a:pPr>
                <a:defRPr/>
              </a:pPr>
              <a:t>4</a:t>
            </a:fld>
            <a:endParaRPr lang="en-IN" dirty="0"/>
          </a:p>
        </p:txBody>
      </p:sp>
      <p:sp>
        <p:nvSpPr>
          <p:cNvPr id="9217" name="Title 1"/>
          <p:cNvSpPr>
            <a:spLocks noGrp="1"/>
          </p:cNvSpPr>
          <p:nvPr>
            <p:ph type="title"/>
          </p:nvPr>
        </p:nvSpPr>
        <p:spPr/>
        <p:txBody>
          <a:bodyPr/>
          <a:lstStyle/>
          <a:p>
            <a:r>
              <a:rPr lang="en-US" altLang="en-US" smtClean="0">
                <a:ea typeface="ＭＳ Ｐゴシック" pitchFamily="34" charset="-128"/>
              </a:rPr>
              <a:t>Types of Learning</a:t>
            </a:r>
            <a:endParaRPr lang="en-US" altLang="en-US" smtClean="0"/>
          </a:p>
        </p:txBody>
      </p:sp>
      <p:sp>
        <p:nvSpPr>
          <p:cNvPr id="9218" name="Content Placeholder 2"/>
          <p:cNvSpPr>
            <a:spLocks noGrp="1"/>
          </p:cNvSpPr>
          <p:nvPr>
            <p:ph idx="1"/>
          </p:nvPr>
        </p:nvSpPr>
        <p:spPr/>
        <p:txBody>
          <a:bodyPr/>
          <a:lstStyle/>
          <a:p>
            <a:r>
              <a:rPr lang="en-US" altLang="en-US" dirty="0" smtClean="0">
                <a:ea typeface="ＭＳ Ｐゴシック" pitchFamily="34" charset="-128"/>
              </a:rPr>
              <a:t>Associative Learning &amp; Conditioning</a:t>
            </a:r>
          </a:p>
          <a:p>
            <a:pPr lvl="1"/>
            <a:r>
              <a:rPr lang="en-US" altLang="en-US" dirty="0" smtClean="0">
                <a:ea typeface="ＭＳ Ｐゴシック" pitchFamily="34" charset="-128"/>
              </a:rPr>
              <a:t>Classical Conditioning</a:t>
            </a:r>
          </a:p>
          <a:p>
            <a:pPr lvl="2"/>
            <a:r>
              <a:rPr lang="en-US" altLang="en-US" dirty="0" smtClean="0">
                <a:ea typeface="ＭＳ Ｐゴシック" pitchFamily="34" charset="-128"/>
              </a:rPr>
              <a:t>Association between two stimuli</a:t>
            </a:r>
          </a:p>
          <a:p>
            <a:pPr lvl="1"/>
            <a:r>
              <a:rPr lang="en-US" altLang="en-US" dirty="0" smtClean="0">
                <a:ea typeface="ＭＳ Ｐゴシック" pitchFamily="34" charset="-128"/>
              </a:rPr>
              <a:t>Operant Conditioning </a:t>
            </a:r>
          </a:p>
          <a:p>
            <a:pPr lvl="2"/>
            <a:r>
              <a:rPr lang="en-US" altLang="en-US" dirty="0" smtClean="0">
                <a:ea typeface="ＭＳ Ｐゴシック" pitchFamily="34" charset="-128"/>
              </a:rPr>
              <a:t>Association between  behavior and consequence</a:t>
            </a:r>
          </a:p>
          <a:p>
            <a:r>
              <a:rPr lang="en-US" altLang="en-US" dirty="0" smtClean="0">
                <a:ea typeface="ＭＳ Ｐゴシック" pitchFamily="34" charset="-128"/>
              </a:rPr>
              <a:t>Observational Learning</a:t>
            </a:r>
          </a:p>
          <a:p>
            <a:pPr lvl="1"/>
            <a:r>
              <a:rPr lang="en-US" altLang="en-US" dirty="0" smtClean="0">
                <a:ea typeface="ＭＳ Ｐゴシック" pitchFamily="34" charset="-128"/>
              </a:rPr>
              <a:t>Observing and imitating another’s behavior</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A25A7333-2AD3-403E-8874-3B960DD02156}" type="slidenum">
              <a:rPr lang="en-IN"/>
              <a:pPr>
                <a:defRPr/>
              </a:pPr>
              <a:t>5</a:t>
            </a:fld>
            <a:endParaRPr lang="en-IN" dirty="0"/>
          </a:p>
        </p:txBody>
      </p:sp>
      <p:sp>
        <p:nvSpPr>
          <p:cNvPr id="10241" name="Title 1"/>
          <p:cNvSpPr>
            <a:spLocks noGrp="1"/>
          </p:cNvSpPr>
          <p:nvPr>
            <p:ph type="title"/>
          </p:nvPr>
        </p:nvSpPr>
        <p:spPr/>
        <p:txBody>
          <a:bodyPr/>
          <a:lstStyle/>
          <a:p>
            <a:r>
              <a:rPr lang="en-US" altLang="en-US" smtClean="0">
                <a:ea typeface="ＭＳ Ｐゴシック" pitchFamily="34" charset="-128"/>
              </a:rPr>
              <a:t>Classical Conditioning</a:t>
            </a:r>
            <a:endParaRPr lang="en-US" altLang="en-US" smtClean="0"/>
          </a:p>
        </p:txBody>
      </p:sp>
      <p:sp>
        <p:nvSpPr>
          <p:cNvPr id="10242" name="Content Placeholder 2"/>
          <p:cNvSpPr>
            <a:spLocks noGrp="1"/>
          </p:cNvSpPr>
          <p:nvPr>
            <p:ph idx="1"/>
          </p:nvPr>
        </p:nvSpPr>
        <p:spPr/>
        <p:txBody>
          <a:bodyPr/>
          <a:lstStyle/>
          <a:p>
            <a:pPr>
              <a:spcBef>
                <a:spcPts val="1200"/>
              </a:spcBef>
            </a:pPr>
            <a:r>
              <a:rPr lang="en-US" altLang="en-US" dirty="0" smtClean="0">
                <a:ea typeface="ＭＳ Ｐゴシック" pitchFamily="34" charset="-128"/>
              </a:rPr>
              <a:t>Reflex: Automatic, without prior learning</a:t>
            </a:r>
          </a:p>
          <a:p>
            <a:pPr lvl="1">
              <a:spcBef>
                <a:spcPts val="1200"/>
              </a:spcBef>
            </a:pPr>
            <a:r>
              <a:rPr lang="en-US" altLang="en-US" dirty="0" smtClean="0">
                <a:ea typeface="ＭＳ Ｐゴシック" pitchFamily="34" charset="-128"/>
              </a:rPr>
              <a:t>Unconditioned Stimulus (</a:t>
            </a:r>
            <a:r>
              <a:rPr lang="en-US" altLang="en-US" dirty="0" smtClean="0">
                <a:ea typeface="ＭＳ Ｐゴシック" pitchFamily="34" charset="-128"/>
              </a:rPr>
              <a:t>UCS</a:t>
            </a:r>
            <a:r>
              <a:rPr lang="en-US" altLang="en-US" dirty="0" smtClean="0">
                <a:ea typeface="ＭＳ Ｐゴシック" pitchFamily="34" charset="-128"/>
              </a:rPr>
              <a:t>)</a:t>
            </a:r>
          </a:p>
          <a:p>
            <a:pPr lvl="1">
              <a:spcBef>
                <a:spcPts val="1200"/>
              </a:spcBef>
            </a:pPr>
            <a:r>
              <a:rPr lang="en-US" altLang="en-US" dirty="0" smtClean="0">
                <a:ea typeface="ＭＳ Ｐゴシック" pitchFamily="34" charset="-128"/>
              </a:rPr>
              <a:t>Unconditioned Response (UR)</a:t>
            </a:r>
          </a:p>
          <a:p>
            <a:pPr>
              <a:spcBef>
                <a:spcPts val="1200"/>
              </a:spcBef>
            </a:pPr>
            <a:r>
              <a:rPr lang="en-US" altLang="en-US" dirty="0" smtClean="0">
                <a:ea typeface="ＭＳ Ｐゴシック" pitchFamily="34" charset="-128"/>
              </a:rPr>
              <a:t>Learning: Association, after pairing of stimuli</a:t>
            </a:r>
          </a:p>
          <a:p>
            <a:pPr lvl="1">
              <a:spcBef>
                <a:spcPts val="1200"/>
              </a:spcBef>
            </a:pPr>
            <a:r>
              <a:rPr lang="en-US" altLang="en-US" dirty="0" smtClean="0">
                <a:ea typeface="ＭＳ Ｐゴシック" pitchFamily="34" charset="-128"/>
              </a:rPr>
              <a:t>Conditioned Stimulus (CS)</a:t>
            </a:r>
          </a:p>
          <a:p>
            <a:pPr lvl="1">
              <a:spcBef>
                <a:spcPts val="1200"/>
              </a:spcBef>
            </a:pPr>
            <a:r>
              <a:rPr lang="en-US" altLang="en-US" dirty="0" smtClean="0">
                <a:ea typeface="ＭＳ Ｐゴシック" pitchFamily="34" charset="-128"/>
              </a:rPr>
              <a:t>Conditioned Response (CR)</a:t>
            </a:r>
            <a:endParaRPr lang="en-US" altLang="en-US" sz="2000" dirty="0" smtClean="0">
              <a:ea typeface="ＭＳ Ｐゴシック" pitchFamily="34" charset="-128"/>
            </a:endParaRP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47B1FCAA-6924-467E-8FD7-7A8350870E33}" type="slidenum">
              <a:rPr lang="en-IN"/>
              <a:pPr>
                <a:defRPr/>
              </a:pPr>
              <a:t>6</a:t>
            </a:fld>
            <a:endParaRPr lang="en-IN" dirty="0"/>
          </a:p>
        </p:txBody>
      </p:sp>
      <p:sp>
        <p:nvSpPr>
          <p:cNvPr id="11265" name="Title 1"/>
          <p:cNvSpPr>
            <a:spLocks noGrp="1"/>
          </p:cNvSpPr>
          <p:nvPr>
            <p:ph type="title"/>
          </p:nvPr>
        </p:nvSpPr>
        <p:spPr/>
        <p:txBody>
          <a:bodyPr/>
          <a:lstStyle/>
          <a:p>
            <a:r>
              <a:rPr lang="en-US" altLang="en-US" dirty="0" smtClean="0">
                <a:ea typeface="ＭＳ Ｐゴシック" pitchFamily="34" charset="-128"/>
              </a:rPr>
              <a:t>Pavlov’s </a:t>
            </a:r>
            <a:r>
              <a:rPr lang="en-US" altLang="en-US" dirty="0" smtClean="0">
                <a:ea typeface="ＭＳ Ｐゴシック" pitchFamily="34" charset="-128"/>
              </a:rPr>
              <a:t>Classical Conditioning</a:t>
            </a:r>
            <a:endParaRPr lang="en-US" altLang="en-US" dirty="0" smtClean="0"/>
          </a:p>
        </p:txBody>
      </p:sp>
      <p:pic>
        <p:nvPicPr>
          <p:cNvPr id="11267" name="Picture 3" descr="kin35341_05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6851650" cy="365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78A476F8-4E10-41E7-9246-F0C13C916D57}" type="slidenum">
              <a:rPr lang="en-IN"/>
              <a:pPr>
                <a:defRPr/>
              </a:pPr>
              <a:t>7</a:t>
            </a:fld>
            <a:endParaRPr lang="en-IN" dirty="0"/>
          </a:p>
        </p:txBody>
      </p:sp>
      <p:sp>
        <p:nvSpPr>
          <p:cNvPr id="12289" name="Title 1"/>
          <p:cNvSpPr>
            <a:spLocks noGrp="1"/>
          </p:cNvSpPr>
          <p:nvPr>
            <p:ph type="title"/>
          </p:nvPr>
        </p:nvSpPr>
        <p:spPr/>
        <p:txBody>
          <a:bodyPr/>
          <a:lstStyle/>
          <a:p>
            <a:r>
              <a:rPr lang="en-US" altLang="en-US" smtClean="0">
                <a:ea typeface="ＭＳ Ｐゴシック" pitchFamily="34" charset="-128"/>
              </a:rPr>
              <a:t>Classical Conditioning</a:t>
            </a:r>
            <a:endParaRPr lang="en-US" altLang="en-US" smtClean="0"/>
          </a:p>
        </p:txBody>
      </p:sp>
      <p:sp>
        <p:nvSpPr>
          <p:cNvPr id="12290" name="Content Placeholder 2"/>
          <p:cNvSpPr>
            <a:spLocks noGrp="1"/>
          </p:cNvSpPr>
          <p:nvPr>
            <p:ph idx="1"/>
          </p:nvPr>
        </p:nvSpPr>
        <p:spPr>
          <a:xfrm>
            <a:off x="457200" y="1219200"/>
            <a:ext cx="8229600" cy="4525963"/>
          </a:xfrm>
        </p:spPr>
        <p:txBody>
          <a:bodyPr/>
          <a:lstStyle/>
          <a:p>
            <a:r>
              <a:rPr lang="en-US" altLang="en-US" dirty="0" smtClean="0">
                <a:ea typeface="ＭＳ Ｐゴシック" pitchFamily="34" charset="-128"/>
              </a:rPr>
              <a:t>Acquisition: Learning of connection between </a:t>
            </a:r>
            <a:r>
              <a:rPr lang="en-US" altLang="en-US" dirty="0" smtClean="0">
                <a:ea typeface="ＭＳ Ｐゴシック" pitchFamily="34" charset="-128"/>
              </a:rPr>
              <a:t>UCS </a:t>
            </a:r>
            <a:r>
              <a:rPr lang="en-US" altLang="en-US" dirty="0" smtClean="0">
                <a:ea typeface="ＭＳ Ｐゴシック" pitchFamily="34" charset="-128"/>
              </a:rPr>
              <a:t>&amp; CS</a:t>
            </a:r>
          </a:p>
          <a:p>
            <a:pPr lvl="1"/>
            <a:r>
              <a:rPr lang="en-US" altLang="en-US" dirty="0" err="1" smtClean="0">
                <a:ea typeface="ＭＳ Ｐゴシック" pitchFamily="34" charset="-128"/>
              </a:rPr>
              <a:t>Continguity</a:t>
            </a:r>
            <a:r>
              <a:rPr lang="en-US" altLang="en-US" dirty="0" smtClean="0">
                <a:ea typeface="ＭＳ Ｐゴシック" pitchFamily="34" charset="-128"/>
              </a:rPr>
              <a:t>:</a:t>
            </a:r>
            <a:r>
              <a:rPr lang="en-US" altLang="en-US" dirty="0">
                <a:ea typeface="ＭＳ Ｐゴシック" pitchFamily="34" charset="-128"/>
                <a:sym typeface="Wingdings" pitchFamily="2" charset="2"/>
              </a:rPr>
              <a:t> </a:t>
            </a:r>
            <a:r>
              <a:rPr lang="en-US" altLang="en-US" dirty="0" smtClean="0">
                <a:ea typeface="ＭＳ Ｐゴシック" pitchFamily="34" charset="-128"/>
                <a:sym typeface="Wingdings" pitchFamily="2" charset="2"/>
              </a:rPr>
              <a:t> UCS </a:t>
            </a:r>
            <a:r>
              <a:rPr lang="en-US" altLang="en-US" dirty="0" smtClean="0">
                <a:ea typeface="ＭＳ Ｐゴシック" pitchFamily="34" charset="-128"/>
                <a:sym typeface="Wingdings" pitchFamily="2" charset="2"/>
              </a:rPr>
              <a:t>&amp; CS </a:t>
            </a:r>
            <a:r>
              <a:rPr lang="en-US" altLang="en-US" dirty="0" smtClean="0">
                <a:ea typeface="ＭＳ Ｐゴシック" pitchFamily="34" charset="-128"/>
              </a:rPr>
              <a:t>close in time</a:t>
            </a:r>
          </a:p>
          <a:p>
            <a:pPr lvl="1"/>
            <a:r>
              <a:rPr lang="en-US" altLang="en-US" dirty="0" smtClean="0">
                <a:ea typeface="ＭＳ Ｐゴシック" pitchFamily="34" charset="-128"/>
              </a:rPr>
              <a:t>Contingency:  </a:t>
            </a:r>
            <a:r>
              <a:rPr lang="en-US" altLang="en-US" dirty="0" smtClean="0">
                <a:ea typeface="ＭＳ Ｐゴシック" pitchFamily="34" charset="-128"/>
                <a:sym typeface="Wingdings" pitchFamily="2" charset="2"/>
              </a:rPr>
              <a:t>CS </a:t>
            </a:r>
            <a:r>
              <a:rPr lang="en-US" altLang="en-US" dirty="0" smtClean="0">
                <a:ea typeface="ＭＳ Ｐゴシック" pitchFamily="34" charset="-128"/>
                <a:sym typeface="Wingdings" pitchFamily="2" charset="2"/>
              </a:rPr>
              <a:t>as reliable indicator of US</a:t>
            </a:r>
          </a:p>
          <a:p>
            <a:r>
              <a:rPr lang="en-US" altLang="en-US" dirty="0" smtClean="0">
                <a:ea typeface="ＭＳ Ｐゴシック" pitchFamily="34" charset="-128"/>
                <a:sym typeface="Wingdings" pitchFamily="2" charset="2"/>
              </a:rPr>
              <a:t>Stimulus Generalization</a:t>
            </a:r>
            <a:endParaRPr lang="en-US" altLang="en-US" dirty="0" smtClean="0">
              <a:ea typeface="ＭＳ Ｐゴシック" pitchFamily="34" charset="-128"/>
              <a:sym typeface="Wingdings" pitchFamily="2" charset="2"/>
            </a:endParaRPr>
          </a:p>
          <a:p>
            <a:pPr lvl="1"/>
            <a:r>
              <a:rPr lang="en-US" altLang="en-US" dirty="0" smtClean="0">
                <a:ea typeface="ＭＳ Ｐゴシック" pitchFamily="34" charset="-128"/>
                <a:sym typeface="Wingdings" pitchFamily="2" charset="2"/>
              </a:rPr>
              <a:t>Stimulus similar to CS elicits response similar to CR</a:t>
            </a:r>
          </a:p>
          <a:p>
            <a:r>
              <a:rPr lang="en-US" altLang="en-US" dirty="0" smtClean="0">
                <a:ea typeface="ＭＳ Ｐゴシック" pitchFamily="34" charset="-128"/>
                <a:sym typeface="Wingdings" pitchFamily="2" charset="2"/>
              </a:rPr>
              <a:t>Stimulus Discrimination</a:t>
            </a:r>
            <a:endParaRPr lang="en-US" altLang="en-US" dirty="0" smtClean="0">
              <a:ea typeface="ＭＳ Ｐゴシック" pitchFamily="34" charset="-128"/>
              <a:sym typeface="Wingdings" pitchFamily="2" charset="2"/>
            </a:endParaRPr>
          </a:p>
          <a:p>
            <a:pPr lvl="1"/>
            <a:r>
              <a:rPr lang="en-US" altLang="en-US" dirty="0" smtClean="0">
                <a:ea typeface="ＭＳ Ｐゴシック" pitchFamily="34" charset="-128"/>
                <a:sym typeface="Wingdings" pitchFamily="2" charset="2"/>
              </a:rPr>
              <a:t>Process of learning to respond only to some stimuli</a:t>
            </a:r>
            <a:endParaRPr lang="en-US" altLang="en-US" sz="1400" dirty="0" smtClean="0">
              <a:ea typeface="ＭＳ Ｐゴシック" pitchFamily="34" charset="-128"/>
            </a:endParaRP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648622E4-05DA-4374-AF9E-62D8ADE30FB5}" type="slidenum">
              <a:rPr lang="en-IN"/>
              <a:pPr>
                <a:defRPr/>
              </a:pPr>
              <a:t>8</a:t>
            </a:fld>
            <a:endParaRPr lang="en-IN" dirty="0"/>
          </a:p>
        </p:txBody>
      </p:sp>
      <p:sp>
        <p:nvSpPr>
          <p:cNvPr id="13313" name="Title 1"/>
          <p:cNvSpPr>
            <a:spLocks noGrp="1"/>
          </p:cNvSpPr>
          <p:nvPr>
            <p:ph type="title"/>
          </p:nvPr>
        </p:nvSpPr>
        <p:spPr/>
        <p:txBody>
          <a:bodyPr/>
          <a:lstStyle/>
          <a:p>
            <a:r>
              <a:rPr lang="en-US" altLang="en-US" smtClean="0">
                <a:ea typeface="ＭＳ Ｐゴシック" pitchFamily="34" charset="-128"/>
              </a:rPr>
              <a:t>Classical Conditioning</a:t>
            </a:r>
            <a:endParaRPr lang="en-US" altLang="en-US" smtClean="0"/>
          </a:p>
        </p:txBody>
      </p:sp>
      <p:sp>
        <p:nvSpPr>
          <p:cNvPr id="13314" name="Content Placeholder 2"/>
          <p:cNvSpPr>
            <a:spLocks noGrp="1"/>
          </p:cNvSpPr>
          <p:nvPr>
            <p:ph idx="1"/>
          </p:nvPr>
        </p:nvSpPr>
        <p:spPr/>
        <p:txBody>
          <a:bodyPr/>
          <a:lstStyle/>
          <a:p>
            <a:r>
              <a:rPr lang="en-US" altLang="en-US" dirty="0" smtClean="0">
                <a:ea typeface="ＭＳ Ｐゴシック" pitchFamily="34" charset="-128"/>
              </a:rPr>
              <a:t>Extinction</a:t>
            </a:r>
          </a:p>
          <a:p>
            <a:pPr lvl="1"/>
            <a:r>
              <a:rPr lang="en-US" altLang="en-US" dirty="0" smtClean="0">
                <a:ea typeface="ＭＳ Ｐゴシック" pitchFamily="34" charset="-128"/>
              </a:rPr>
              <a:t>Weakening of CR when US is absent</a:t>
            </a:r>
          </a:p>
          <a:p>
            <a:pPr lvl="1"/>
            <a:endParaRPr lang="en-US" altLang="en-US" sz="1800" dirty="0" smtClean="0">
              <a:ea typeface="ＭＳ Ｐゴシック" pitchFamily="34" charset="-128"/>
            </a:endParaRPr>
          </a:p>
          <a:p>
            <a:r>
              <a:rPr lang="en-US" altLang="en-US" dirty="0" smtClean="0">
                <a:ea typeface="ＭＳ Ｐゴシック" pitchFamily="34" charset="-128"/>
              </a:rPr>
              <a:t>Spontaneous Recovery</a:t>
            </a:r>
          </a:p>
          <a:p>
            <a:pPr lvl="1"/>
            <a:r>
              <a:rPr lang="en-US" altLang="en-US" dirty="0" smtClean="0">
                <a:ea typeface="ＭＳ Ｐゴシック" pitchFamily="34" charset="-128"/>
              </a:rPr>
              <a:t>Recurrence of CR after time delay, without further conditioning</a:t>
            </a:r>
          </a:p>
          <a:p>
            <a:pPr lvl="1"/>
            <a:endParaRPr lang="en-US" altLang="en-US" sz="1800" dirty="0" smtClean="0">
              <a:ea typeface="ＭＳ Ｐゴシック" pitchFamily="34" charset="-128"/>
            </a:endParaRP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2013 by McGraw-Hill Education.  This is proprietary material solely for authorized instructor use. Not authorized for sale or distribution in any manner.  This document may not be copied, scanned, duplicated, forwarded, distributed, or posted on a website, in whole or part. </a:t>
            </a:r>
            <a:endParaRPr lang="en-IN" altLang="en-US"/>
          </a:p>
        </p:txBody>
      </p:sp>
      <p:sp>
        <p:nvSpPr>
          <p:cNvPr id="5" name="Slide Number Placeholder 5"/>
          <p:cNvSpPr>
            <a:spLocks noGrp="1"/>
          </p:cNvSpPr>
          <p:nvPr>
            <p:ph type="sldNum" sz="quarter" idx="12"/>
          </p:nvPr>
        </p:nvSpPr>
        <p:spPr/>
        <p:txBody>
          <a:bodyPr/>
          <a:lstStyle/>
          <a:p>
            <a:pPr>
              <a:defRPr/>
            </a:pPr>
            <a:fld id="{7FC39B94-6F55-4915-8AF0-F70884069B1A}" type="slidenum">
              <a:rPr lang="en-IN"/>
              <a:pPr>
                <a:defRPr/>
              </a:pPr>
              <a:t>9</a:t>
            </a:fld>
            <a:endParaRPr lang="en-IN" dirty="0"/>
          </a:p>
        </p:txBody>
      </p:sp>
      <p:sp>
        <p:nvSpPr>
          <p:cNvPr id="14337" name="Title 1"/>
          <p:cNvSpPr>
            <a:spLocks noGrp="1"/>
          </p:cNvSpPr>
          <p:nvPr>
            <p:ph type="title"/>
          </p:nvPr>
        </p:nvSpPr>
        <p:spPr/>
        <p:txBody>
          <a:bodyPr/>
          <a:lstStyle/>
          <a:p>
            <a:r>
              <a:rPr lang="en-US" altLang="en-US" sz="2800" dirty="0" smtClean="0">
                <a:ea typeface="ＭＳ Ｐゴシック" pitchFamily="34" charset="-128"/>
              </a:rPr>
              <a:t>The </a:t>
            </a:r>
            <a:r>
              <a:rPr lang="en-US" altLang="en-US" sz="2800" dirty="0" smtClean="0">
                <a:ea typeface="ＭＳ Ｐゴシック" pitchFamily="34" charset="-128"/>
              </a:rPr>
              <a:t>Strength of a Classically </a:t>
            </a:r>
            <a:br>
              <a:rPr lang="en-US" altLang="en-US" sz="2800" dirty="0" smtClean="0">
                <a:ea typeface="ＭＳ Ｐゴシック" pitchFamily="34" charset="-128"/>
              </a:rPr>
            </a:br>
            <a:r>
              <a:rPr lang="en-US" altLang="en-US" sz="2800" dirty="0" smtClean="0">
                <a:ea typeface="ＭＳ Ｐゴシック" pitchFamily="34" charset="-128"/>
              </a:rPr>
              <a:t>Conditioned Response During Acquisition, </a:t>
            </a:r>
            <a:br>
              <a:rPr lang="en-US" altLang="en-US" sz="2800" dirty="0" smtClean="0">
                <a:ea typeface="ＭＳ Ｐゴシック" pitchFamily="34" charset="-128"/>
              </a:rPr>
            </a:br>
            <a:r>
              <a:rPr lang="en-US" altLang="en-US" sz="2800" dirty="0" smtClean="0">
                <a:ea typeface="ＭＳ Ｐゴシック" pitchFamily="34" charset="-128"/>
              </a:rPr>
              <a:t>Extinction, and Spontaneous Recovery</a:t>
            </a:r>
            <a:endParaRPr lang="en-US" altLang="en-US" sz="2800" dirty="0" smtClean="0"/>
          </a:p>
        </p:txBody>
      </p:sp>
      <p:pic>
        <p:nvPicPr>
          <p:cNvPr id="14339" name="Picture 3" descr="kin35341_05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28800"/>
            <a:ext cx="4800600" cy="3398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5&amp;#x0D;&amp;#x0A;&amp;quot;&quot;/&gt;&lt;property id=&quot;20307&quot; value=&quot;256&quot;/&gt;&lt;/object&gt;&lt;object type=&quot;3&quot; unique_id=&quot;10005&quot;&gt;&lt;property id=&quot;20148&quot; value=&quot;5&quot;/&gt;&lt;property id=&quot;20300&quot; value=&quot;Slide 2 - &amp;quot;Chapter Preview&amp;quot;&quot;/&gt;&lt;property id=&quot;20307&quot; value=&quot;257&quot;/&gt;&lt;/object&gt;&lt;object type=&quot;3&quot; unique_id=&quot;10006&quot;&gt;&lt;property id=&quot;20148&quot; value=&quot;5&quot;/&gt;&lt;property id=&quot;20300&quot; value=&quot;Slide 3 - &amp;quot;Learning &amp;amp; Behaviorism&amp;quot;&quot;/&gt;&lt;property id=&quot;20307&quot; value=&quot;258&quot;/&gt;&lt;/object&gt;&lt;object type=&quot;3&quot; unique_id=&quot;10007&quot;&gt;&lt;property id=&quot;20148&quot; value=&quot;5&quot;/&gt;&lt;property id=&quot;20300&quot; value=&quot;Slide 4 - &amp;quot;Types of Learning&amp;quot;&quot;/&gt;&lt;property id=&quot;20307&quot; value=&quot;259&quot;/&gt;&lt;/object&gt;&lt;object type=&quot;3&quot; unique_id=&quot;10008&quot;&gt;&lt;property id=&quot;20148&quot; value=&quot;5&quot;/&gt;&lt;property id=&quot;20300&quot; value=&quot;Slide 5 - &amp;quot;Classical Conditioning&amp;quot;&quot;/&gt;&lt;property id=&quot;20307&quot; value=&quot;260&quot;/&gt;&lt;/object&gt;&lt;object type=&quot;3&quot; unique_id=&quot;10009&quot;&gt;&lt;property id=&quot;20148&quot; value=&quot;5&quot;/&gt;&lt;property id=&quot;20300&quot; value=&quot;Slide 6 - &amp;quot;Figure 5.2 - Pavlov’s Classical Conditioning&amp;quot;&quot;/&gt;&lt;property id=&quot;20307&quot; value=&quot;261&quot;/&gt;&lt;/object&gt;&lt;object type=&quot;3&quot; unique_id=&quot;10010&quot;&gt;&lt;property id=&quot;20148&quot; value=&quot;5&quot;/&gt;&lt;property id=&quot;20300&quot; value=&quot;Slide 7 - &amp;quot;Classical Conditioning&amp;quot;&quot;/&gt;&lt;property id=&quot;20307&quot; value=&quot;262&quot;/&gt;&lt;/object&gt;&lt;object type=&quot;3&quot; unique_id=&quot;10011&quot;&gt;&lt;property id=&quot;20148&quot; value=&quot;5&quot;/&gt;&lt;property id=&quot;20300&quot; value=&quot;Slide 8 - &amp;quot;Classical Conditioning&amp;quot;&quot;/&gt;&lt;property id=&quot;20307&quot; value=&quot;263&quot;/&gt;&lt;/object&gt;&lt;object type=&quot;3&quot; unique_id=&quot;10012&quot;&gt;&lt;property id=&quot;20148&quot; value=&quot;5&quot;/&gt;&lt;property id=&quot;20300&quot; value=&quot;Slide 9 - &amp;quot;Figure 5.3 - The Strength of a Classically &amp;#x0D;&amp;#x0A;Conditioned Response During Acquisition, &amp;#x0D;&amp;#x0A;Extinction, and Spontaneous R&quot;/&gt;&lt;property id=&quot;20307&quot; value=&quot;264&quot;/&gt;&lt;/object&gt;&lt;object type=&quot;3&quot; unique_id=&quot;10013&quot;&gt;&lt;property id=&quot;20148&quot; value=&quot;5&quot;/&gt;&lt;property id=&quot;20300&quot; value=&quot;Slide 10 - &amp;quot;Classical Conditioning in Humans&amp;quot;&quot;/&gt;&lt;property id=&quot;20307&quot; value=&quot;265&quot;/&gt;&lt;/object&gt;&lt;object type=&quot;3&quot; unique_id=&quot;10014&quot;&gt;&lt;property id=&quot;20148&quot; value=&quot;5&quot;/&gt;&lt;property id=&quot;20300&quot; value=&quot;Slide 11 - &amp;quot;Classical Conditioning in Humans&amp;quot;&quot;/&gt;&lt;property id=&quot;20307&quot; value=&quot;266&quot;/&gt;&lt;/object&gt;&lt;object type=&quot;3&quot; unique_id=&quot;10015&quot;&gt;&lt;property id=&quot;20148&quot; value=&quot;5&quot;/&gt;&lt;property id=&quot;20300&quot; value=&quot;Slide 12 - &amp;quot;Operant Conditioning&amp;quot;&quot;/&gt;&lt;property id=&quot;20307&quot; value=&quot;267&quot;/&gt;&lt;/object&gt;&lt;object type=&quot;3&quot; unique_id=&quot;10016&quot;&gt;&lt;property id=&quot;20148&quot; value=&quot;5&quot;/&gt;&lt;property id=&quot;20300&quot; value=&quot;Slide 13 - &amp;quot;Operant Conditioning&amp;quot;&quot;/&gt;&lt;property id=&quot;20307&quot; value=&quot;268&quot;/&gt;&lt;/object&gt;&lt;object type=&quot;3&quot; unique_id=&quot;10017&quot;&gt;&lt;property id=&quot;20148&quot; value=&quot;5&quot;/&gt;&lt;property id=&quot;20300&quot; value=&quot;Slide 14 - &amp;quot;Operant Conditioning&amp;quot;&quot;/&gt;&lt;property id=&quot;20307&quot; value=&quot;269&quot;/&gt;&lt;/object&gt;&lt;object type=&quot;3&quot; unique_id=&quot;10018&quot;&gt;&lt;property id=&quot;20148&quot; value=&quot;5&quot;/&gt;&lt;property id=&quot;20300&quot; value=&quot;Slide 15 - &amp;quot;Principles of Reinforcement&amp;quot;&quot;/&gt;&lt;property id=&quot;20307&quot; value=&quot;270&quot;/&gt;&lt;/object&gt;&lt;object type=&quot;3&quot; unique_id=&quot;10019&quot;&gt;&lt;property id=&quot;20148&quot; value=&quot;5&quot;/&gt;&lt;property id=&quot;20300&quot; value=&quot;Slide 16 - &amp;quot;Principles of Reinforcement&amp;quot;&quot;/&gt;&lt;property id=&quot;20307&quot; value=&quot;271&quot;/&gt;&lt;/object&gt;&lt;object type=&quot;3&quot; unique_id=&quot;10020&quot;&gt;&lt;property id=&quot;20148&quot; value=&quot;5&quot;/&gt;&lt;property id=&quot;20300&quot; value=&quot;Slide 17 - &amp;quot;Schedules of Reinforcement&amp;quot;&quot;/&gt;&lt;property id=&quot;20307&quot; value=&quot;272&quot;/&gt;&lt;/object&gt;&lt;object type=&quot;3&quot; unique_id=&quot;10021&quot;&gt;&lt;property id=&quot;20148&quot; value=&quot;5&quot;/&gt;&lt;property id=&quot;20300&quot; value=&quot;Slide 18 - &amp;quot;Schedules of Reinforcement&amp;quot;&quot;/&gt;&lt;property id=&quot;20307&quot; value=&quot;273&quot;/&gt;&lt;/object&gt;&lt;object type=&quot;3&quot; unique_id=&quot;10022&quot;&gt;&lt;property id=&quot;20148&quot; value=&quot;5&quot;/&gt;&lt;property id=&quot;20300&quot; value=&quot;Slide 19 - &amp;quot;Schedules of Reinforcement&amp;quot;&quot;/&gt;&lt;property id=&quot;20307&quot; value=&quot;274&quot;/&gt;&lt;/object&gt;&lt;object type=&quot;3&quot; unique_id=&quot;10023&quot;&gt;&lt;property id=&quot;20148&quot; value=&quot;5&quot;/&gt;&lt;property id=&quot;20300&quot; value=&quot;Slide 20 - &amp;quot;Figure 5.10 - Schedules of &amp;#x0D;&amp;#x0A;Reinforcement and Different Patterns &amp;#x0D;&amp;#x0A;of Responding&amp;quot;&quot;/&gt;&lt;property id=&quot;20307&quot; value=&quot;275&quot;/&gt;&lt;/object&gt;&lt;object type=&quot;3&quot; unique_id=&quot;10024&quot;&gt;&lt;property id=&quot;20148&quot; value=&quot;5&quot;/&gt;&lt;property id=&quot;20300&quot; value=&quot;Slide 21 - &amp;quot;Punishment&amp;quot;&quot;/&gt;&lt;property id=&quot;20307&quot; value=&quot;276&quot;/&gt;&lt;/object&gt;&lt;object type=&quot;3&quot; unique_id=&quot;10025&quot;&gt;&lt;property id=&quot;20148&quot; value=&quot;5&quot;/&gt;&lt;property id=&quot;20300&quot; value=&quot;Slide 22 - &amp;quot;Operant Conditioning: Timing&amp;quot;&quot;/&gt;&lt;property id=&quot;20307&quot; value=&quot;277&quot;/&gt;&lt;/object&gt;&lt;object type=&quot;3&quot; unique_id=&quot;10026&quot;&gt;&lt;property id=&quot;20148&quot; value=&quot;5&quot;/&gt;&lt;property id=&quot;20300&quot; value=&quot;Slide 23 - &amp;quot;Applied Behavior Analysis&amp;quot;&quot;/&gt;&lt;property id=&quot;20307&quot; value=&quot;278&quot;/&gt;&lt;/object&gt;&lt;object type=&quot;3&quot; unique_id=&quot;10027&quot;&gt;&lt;property id=&quot;20148&quot; value=&quot;5&quot;/&gt;&lt;property id=&quot;20300&quot; value=&quot;Slide 24 - &amp;quot;Bandura’s Observational Learning&amp;quot;&quot;/&gt;&lt;property id=&quot;20307&quot; value=&quot;279&quot;/&gt;&lt;/object&gt;&lt;object type=&quot;3&quot; unique_id=&quot;10028&quot;&gt;&lt;property id=&quot;20148&quot; value=&quot;5&quot;/&gt;&lt;property id=&quot;20300&quot; value=&quot;Slide 25 - &amp;quot;Figure 5.12 - Bandura’s Model&amp;#x0D;&amp;#x0A;of Observational Learning&amp;quot;&quot;/&gt;&lt;property id=&quot;20307&quot; value=&quot;280&quot;/&gt;&lt;/object&gt;&lt;object type=&quot;3&quot; unique_id=&quot;10029&quot;&gt;&lt;property id=&quot;20148&quot; value=&quot;5&quot;/&gt;&lt;property id=&quot;20300&quot; value=&quot;Slide 26 - &amp;quot;Cognitive Factors in Learning&amp;quot;&quot;/&gt;&lt;property id=&quot;20307&quot; value=&quot;281&quot;/&gt;&lt;/object&gt;&lt;object type=&quot;3&quot; unique_id=&quot;10030&quot;&gt;&lt;property id=&quot;20148&quot; value=&quot;5&quot;/&gt;&lt;property id=&quot;20300&quot; value=&quot;Slide 27 - &amp;quot;Cognitive Factors in Learning&amp;quot;&quot;/&gt;&lt;property id=&quot;20307&quot; value=&quot;282&quot;/&gt;&lt;/object&gt;&lt;object type=&quot;3&quot; unique_id=&quot;10031&quot;&gt;&lt;property id=&quot;20148&quot; value=&quot;5&quot;/&gt;&lt;property id=&quot;20300&quot; value=&quot;Slide 28 - &amp;quot;Figure 5.13 - Insight Learning&amp;quot;&quot;/&gt;&lt;property id=&quot;20307&quot; value=&quot;283&quot;/&gt;&lt;/object&gt;&lt;object type=&quot;3&quot; unique_id=&quot;10032&quot;&gt;&lt;property id=&quot;20148&quot; value=&quot;5&quot;/&gt;&lt;property id=&quot;20300&quot; value=&quot;Slide 29 - &amp;quot;Biological Constraints in Learning&amp;quot;&quot;/&gt;&lt;property id=&quot;20307&quot; value=&quot;284&quot;/&gt;&lt;/object&gt;&lt;object type=&quot;3&quot; unique_id=&quot;10033&quot;&gt;&lt;property id=&quot;20148&quot; value=&quot;5&quot;/&gt;&lt;property id=&quot;20300&quot; value=&quot;Slide 30 - &amp;quot;Cultural Influences in Learning&amp;quot;&quot;/&gt;&lt;property id=&quot;20307&quot; value=&quot;285&quot;/&gt;&lt;/object&gt;&lt;object type=&quot;3&quot; unique_id=&quot;10034&quot;&gt;&lt;property id=&quot;20148&quot; value=&quot;5&quot;/&gt;&lt;property id=&quot;20300&quot; value=&quot;Slide 31 - &amp;quot;Psychological Constraints in Learning&amp;quot;&quot;/&gt;&lt;property id=&quot;20307&quot; value=&quot;286&quot;/&gt;&lt;/object&gt;&lt;object type=&quot;3&quot; unique_id=&quot;10035&quot;&gt;&lt;property id=&quot;20148&quot; value=&quot;5&quot;/&gt;&lt;property id=&quot;20300&quot; value=&quot;Slide 32 - &amp;quot;Strategies for Developing a &amp;#x0D;&amp;#x0A;Growth Mindset&amp;quot;&quot;/&gt;&lt;property id=&quot;20307&quot; value=&quot;287&quot;/&gt;&lt;/object&gt;&lt;/object&gt;&lt;/object&gt;&lt;/database&gt;"/>
</p:tagLst>
</file>

<file path=ppt/theme/theme1.xml><?xml version="1.0" encoding="utf-8"?>
<a:theme xmlns:a="http://schemas.openxmlformats.org/drawingml/2006/main" name="K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King Template</Template>
  <TotalTime>224</TotalTime>
  <Words>2441</Words>
  <Application>Microsoft Office PowerPoint</Application>
  <PresentationFormat>On-screen Show (4:3)</PresentationFormat>
  <Paragraphs>230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Arial</vt:lpstr>
      <vt:lpstr>ＭＳ Ｐゴシック</vt:lpstr>
      <vt:lpstr>Wingdings</vt:lpstr>
      <vt:lpstr>King Template</vt:lpstr>
      <vt:lpstr>Chapter 5 </vt:lpstr>
      <vt:lpstr>Chapter Preview</vt:lpstr>
      <vt:lpstr>Learning &amp; Behaviorism</vt:lpstr>
      <vt:lpstr>Types of Learning</vt:lpstr>
      <vt:lpstr>Classical Conditioning</vt:lpstr>
      <vt:lpstr>Pavlov’s Classical Conditioning</vt:lpstr>
      <vt:lpstr>Classical Conditioning</vt:lpstr>
      <vt:lpstr>Classical Conditioning</vt:lpstr>
      <vt:lpstr>The Strength of a Classically  Conditioned Response During Acquisition,  Extinction, and Spontaneous Recovery</vt:lpstr>
      <vt:lpstr>Classical Conditioning in Humans</vt:lpstr>
      <vt:lpstr>Operant Conditioning</vt:lpstr>
      <vt:lpstr>Operant Conditioning</vt:lpstr>
      <vt:lpstr>Operant Conditioning</vt:lpstr>
      <vt:lpstr>Principles of Reinforcement</vt:lpstr>
      <vt:lpstr>Principles of Reinforcement</vt:lpstr>
      <vt:lpstr>Schedules of Reinforcement</vt:lpstr>
      <vt:lpstr>Schedules of Reinforcement</vt:lpstr>
      <vt:lpstr>Schedules of Reinforcement</vt:lpstr>
      <vt:lpstr>Figure 5.10 - Schedules of  Reinforcement and Different Patterns  of Responding</vt:lpstr>
      <vt:lpstr>Punishment</vt:lpstr>
      <vt:lpstr>Operant Conditioning: Timing</vt:lpstr>
      <vt:lpstr>Applied Behavior Analysis</vt:lpstr>
      <vt:lpstr>Bandura’s Observational Learning</vt:lpstr>
      <vt:lpstr>Figure 5.12 - Bandura’s Model of Observational Learning</vt:lpstr>
      <vt:lpstr>Cognitive Factors in Learning</vt:lpstr>
      <vt:lpstr>Cognitive Factors in Learning</vt:lpstr>
      <vt:lpstr>Figure 5.13 - Insight Learning</vt:lpstr>
      <vt:lpstr>Biological Constraints in Learning</vt:lpstr>
      <vt:lpstr>Cultural Influences in Learning</vt:lpstr>
      <vt:lpstr>Psychological Constraints in Learning</vt:lpstr>
      <vt:lpstr>Strategies for Developing a  Growth Mindset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Donna Vandergrift</cp:lastModifiedBy>
  <cp:revision>35</cp:revision>
  <dcterms:created xsi:type="dcterms:W3CDTF">2012-07-20T06:05:27Z</dcterms:created>
  <dcterms:modified xsi:type="dcterms:W3CDTF">2013-10-10T13:22:40Z</dcterms:modified>
</cp:coreProperties>
</file>