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75" r:id="rId23"/>
    <p:sldId id="259" r:id="rId24"/>
    <p:sldId id="260" r:id="rId25"/>
    <p:sldId id="261" r:id="rId26"/>
    <p:sldId id="262" r:id="rId27"/>
    <p:sldId id="263" r:id="rId28"/>
    <p:sldId id="277" r:id="rId29"/>
    <p:sldId id="265" r:id="rId30"/>
    <p:sldId id="267" r:id="rId31"/>
    <p:sldId id="268" r:id="rId32"/>
    <p:sldId id="269" r:id="rId33"/>
    <p:sldId id="276" r:id="rId34"/>
    <p:sldId id="271" r:id="rId35"/>
    <p:sldId id="272" r:id="rId36"/>
    <p:sldId id="273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9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28F97A-8B88-4D3C-AF03-2520F53FC802}" type="datetimeFigureOut">
              <a:rPr lang="en-US" altLang="en-US"/>
              <a:pPr/>
              <a:t>5/17/2015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5E50BD-B9CB-4B90-806C-655BE03B1E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537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1817A49-E72B-4B2B-BFA1-034A2DB3FB5C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Compared with many other disciplines, sexology is an infant science, having originated largely in the 20th century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05EC2-EF6D-47B7-A841-5C9ED3913FFC}" type="slidenum">
              <a:rPr lang="en-US"/>
              <a:pPr/>
              <a:t>11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19600-23D9-476E-97AA-8F74F4E3F6A4}" type="slidenum">
              <a:rPr lang="en-US"/>
              <a:pPr/>
              <a:t>12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8046D-54C2-40F3-BD22-7124F45BAB62}" type="slidenum">
              <a:rPr lang="en-US"/>
              <a:pPr/>
              <a:t>13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F58A80-62EC-41BC-9868-45405EA7FCBC}" type="slidenum">
              <a:rPr lang="en-US"/>
              <a:pPr/>
              <a:t>14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CFCF9-073E-41AB-983C-B0524FA1B308}" type="slidenum">
              <a:rPr lang="en-US"/>
              <a:pPr/>
              <a:t>15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04B78-5ED8-44C1-8A6A-13D71E93813E}" type="slidenum">
              <a:rPr lang="en-US"/>
              <a:pPr/>
              <a:t>16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0878F-548C-4510-B68F-C5D585320A52}" type="slidenum">
              <a:rPr lang="en-US"/>
              <a:pPr/>
              <a:t>17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5EB51E-EF32-48A8-B94C-D7C4414930EC}" type="slidenum">
              <a:rPr lang="en-US"/>
              <a:pPr/>
              <a:t>18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C75977-98A4-4AEC-A23B-E5E956EB3C59}" type="slidenum">
              <a:rPr lang="en-US"/>
              <a:pPr/>
              <a:t>19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EE83D-4FE3-4C02-B358-83D6FDA370E3}" type="slidenum">
              <a:rPr lang="en-US"/>
              <a:pPr/>
              <a:t>20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571C38-8C9B-49A5-BCAC-17F2422A6357}" type="slidenum">
              <a:rPr lang="en-US"/>
              <a:pPr/>
              <a:t>3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36F489-384C-44DD-A5B6-12274A14F2FC}" type="slidenum">
              <a:rPr lang="en-US"/>
              <a:pPr/>
              <a:t>21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FE453A1-4C33-4F4E-BD52-4AC02F4F6770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Critical thinking questions:  SHOULD THE FEDERAL GOVERNMENT FUND SEX RESEARCH? ARE THERE POTENTIAL BENEFITS FOR THE AMERICAN PEOPLE THAT JUSTIFY SUCH EXPENDITURES?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5B1674B-F836-4D00-91B8-CE2462977398}" type="slidenum">
              <a:rPr lang="en-US" altLang="en-US" sz="1200" smtClean="0"/>
              <a:pPr eaLnBrk="1" hangingPunct="1"/>
              <a:t>28</a:t>
            </a:fld>
            <a:endParaRPr lang="en-US" alt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Caption: Ethnicity and Sexual Practices.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D931DD1-8FE8-444E-BEF1-6740F95D49D9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How do researchers measure sexual arousal electronically?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Can computers and the Internet aid in gathering sensitive information?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363A09C-D61A-4D78-859F-B1FBA1B68EEF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To what degree can we rely on the findings of sex research?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63CB4-FFEE-4517-AFCB-593A60C6B64C}" type="slidenum">
              <a:rPr lang="en-US"/>
              <a:pPr/>
              <a:t>4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698476-4EAE-4DD7-B587-742634D81F21}" type="slidenum">
              <a:rPr lang="en-US"/>
              <a:pPr/>
              <a:t>5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380CC-BCF5-4B78-A6ED-6FE2D53F8766}" type="slidenum">
              <a:rPr lang="en-US"/>
              <a:pPr/>
              <a:t>6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2FA54-E98C-4885-A414-7727B30C161D}" type="slidenum">
              <a:rPr lang="en-US"/>
              <a:pPr/>
              <a:t>7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3B0D7-C633-43C8-BF08-4730E847AFA1}" type="slidenum">
              <a:rPr lang="en-US"/>
              <a:pPr/>
              <a:t>8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C0926-FEDB-4C0B-B2A8-492999F02BAA}" type="slidenum">
              <a:rPr lang="en-US"/>
              <a:pPr/>
              <a:t>9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0C18C3-5686-4B3A-BD62-2B25611B3C7C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E671FC-EC0E-4195-BBAE-0F5122DAC6DE}" type="datetimeFigureOut">
              <a:rPr lang="en-US" altLang="en-US"/>
              <a:pPr/>
              <a:t>5/17/2015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44575-8946-4657-818B-CEB930E616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27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1EE99F-8A79-4645-A1A6-B06E9F8620EC}" type="datetimeFigureOut">
              <a:rPr lang="en-US" altLang="en-US"/>
              <a:pPr/>
              <a:t>5/17/2015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8E499-CDB3-408F-BA8C-61EA9AD13D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61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4DBB7E-38BA-4C3E-A625-240DD6AC74FC}" type="datetimeFigureOut">
              <a:rPr lang="en-US" altLang="en-US"/>
              <a:pPr/>
              <a:t>5/17/2015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83D0E-E965-4C7E-88FA-3C6B1BCC90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26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D261F-13E7-4800-BB1F-B2917896A512}" type="datetimeFigureOut">
              <a:rPr lang="en-US" altLang="en-US"/>
              <a:pPr/>
              <a:t>5/17/2015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5B6CC-78AB-4C2E-A492-730BECED63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06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06677A-E118-495E-ABA7-F2EFA9CD787C}" type="datetimeFigureOut">
              <a:rPr lang="en-US" altLang="en-US"/>
              <a:pPr/>
              <a:t>5/17/2015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99B30-A396-4B51-B2D7-81603D9B75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78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564193-B8D3-43B4-B566-6288DFB9F2BE}" type="datetimeFigureOut">
              <a:rPr lang="en-US" altLang="en-US"/>
              <a:pPr/>
              <a:t>5/17/2015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F4D7B-43DD-4B9B-BB38-C852A3EB3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69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BCEC50-876B-459C-A00D-951426C08BBD}" type="datetimeFigureOut">
              <a:rPr lang="en-US" altLang="en-US"/>
              <a:pPr/>
              <a:t>5/17/2015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C84C4-033B-46E6-8156-94D321DC8D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49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68F08A-F539-4EFF-AF79-54317F3A1335}" type="datetimeFigureOut">
              <a:rPr lang="en-US" altLang="en-US"/>
              <a:pPr/>
              <a:t>5/17/2015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E74EE-12DD-4F10-B0BD-68899AB671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52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56E32-4D2A-44B5-BD84-D04B14DD36AB}" type="datetimeFigureOut">
              <a:rPr lang="en-US" altLang="en-US"/>
              <a:pPr/>
              <a:t>5/17/2015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99C3D-F31A-46A9-9CDD-DE9FA9FE6C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95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7B9B4C-D1F1-4529-8082-3AFC5788801F}" type="datetimeFigureOut">
              <a:rPr lang="en-US" altLang="en-US"/>
              <a:pPr/>
              <a:t>5/17/2015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C885B-8BC8-4F18-8F78-A5B0A76BBB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30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7E9D9C-F905-48D1-B70A-5864706571FA}" type="datetimeFigureOut">
              <a:rPr lang="en-US" altLang="en-US"/>
              <a:pPr/>
              <a:t>5/17/2015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BCE54-83DD-4B78-9466-72A7A13CC3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81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D1483CA-7177-4F93-88C6-F79F093D9EBE}" type="datetimeFigureOut">
              <a:rPr lang="en-US" altLang="en-US"/>
              <a:pPr/>
              <a:t>5/17/2015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3531269-03EF-4887-A180-4E00DFC9F25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130425"/>
            <a:ext cx="8153400" cy="1470025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ea typeface="ＭＳ Ｐゴシック" pitchFamily="34" charset="-128"/>
              </a:rPr>
              <a:t>Chapter 2</a:t>
            </a:r>
            <a:br>
              <a:rPr lang="en-US" altLang="en-US" sz="2800" b="1" smtClean="0">
                <a:ea typeface="ＭＳ Ｐゴシック" pitchFamily="34" charset="-128"/>
              </a:rPr>
            </a:br>
            <a:r>
              <a:rPr lang="en-US" altLang="en-US" sz="3600" b="1" smtClean="0">
                <a:ea typeface="ＭＳ Ｐゴシック" pitchFamily="34" charset="-128"/>
              </a:rPr>
              <a:t>Sex Research: Methods and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Sexuality Research Moves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to </a:t>
            </a:r>
            <a:r>
              <a:rPr lang="en-US" sz="3200" b="1" dirty="0"/>
              <a:t>the United States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252788"/>
          </a:xfrm>
        </p:spPr>
        <p:txBody>
          <a:bodyPr/>
          <a:lstStyle/>
          <a:p>
            <a:r>
              <a:rPr lang="en-US" dirty="0"/>
              <a:t>Two pioneering female researchers: </a:t>
            </a:r>
          </a:p>
          <a:p>
            <a:pPr lvl="1"/>
            <a:r>
              <a:rPr lang="en-US" dirty="0"/>
              <a:t>Mosher (1863-1940): First to ask Americans about their sexual behavior; helped married women have better sex lives</a:t>
            </a:r>
          </a:p>
          <a:p>
            <a:pPr lvl="1"/>
            <a:r>
              <a:rPr lang="en-US" dirty="0" err="1"/>
              <a:t>Bement</a:t>
            </a:r>
            <a:r>
              <a:rPr lang="en-US" dirty="0"/>
              <a:t> Davis (1861-1935): Prostitution and STIs; homosexuality is not abnormal</a:t>
            </a:r>
          </a:p>
        </p:txBody>
      </p:sp>
    </p:spTree>
    <p:extLst>
      <p:ext uri="{BB962C8B-B14F-4D97-AF65-F5344CB8AC3E}">
        <p14:creationId xmlns:p14="http://schemas.microsoft.com/office/powerpoint/2010/main" val="158783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02p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6338" y="384175"/>
            <a:ext cx="4248150" cy="5483225"/>
          </a:xfrm>
          <a:prstGeom prst="rect">
            <a:avLst/>
          </a:prstGeom>
          <a:noFill/>
        </p:spPr>
      </p:pic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5791200"/>
            <a:ext cx="7772400" cy="955675"/>
          </a:xfrm>
        </p:spPr>
        <p:txBody>
          <a:bodyPr/>
          <a:lstStyle/>
          <a:p>
            <a:pPr marL="1588" indent="-1588">
              <a:buFontTx/>
              <a:buNone/>
            </a:pPr>
            <a:endParaRPr lang="en-US"/>
          </a:p>
          <a:p>
            <a:pPr marL="1588" indent="-1588">
              <a:buFontTx/>
              <a:buNone/>
            </a:pPr>
            <a:r>
              <a:rPr lang="en-US" sz="1300"/>
              <a:t>Alfred Kinsey (1894-1956) implemented the first large-scale survey of adult sexual behavior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13720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Kinsey: Large Scale Sexuality Research Begins in the U.S.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851275"/>
          </a:xfrm>
        </p:spPr>
        <p:txBody>
          <a:bodyPr/>
          <a:lstStyle/>
          <a:p>
            <a:r>
              <a:rPr lang="en-US" sz="2800" dirty="0"/>
              <a:t>Most influential modern sexuality researcher </a:t>
            </a:r>
          </a:p>
          <a:p>
            <a:r>
              <a:rPr lang="en-US" sz="2800" dirty="0" err="1"/>
              <a:t>Atheoretical</a:t>
            </a:r>
            <a:r>
              <a:rPr lang="en-US" sz="2800" dirty="0"/>
              <a:t> in the beginning because data on sexuality was lacking</a:t>
            </a:r>
          </a:p>
          <a:p>
            <a:r>
              <a:rPr lang="en-US" sz="2800" dirty="0"/>
              <a:t>He and 3 colleagues interviewed 18,000 subjects to obtain sexual life histories</a:t>
            </a:r>
          </a:p>
          <a:p>
            <a:r>
              <a:rPr lang="en-US" sz="2800" dirty="0"/>
              <a:t>Preferred use of 100% sampling</a:t>
            </a:r>
          </a:p>
          <a:p>
            <a:r>
              <a:rPr lang="en-US" sz="2800" dirty="0"/>
              <a:t>1947, established the Institute for Sex Research</a:t>
            </a:r>
          </a:p>
        </p:txBody>
      </p:sp>
    </p:spTree>
    <p:extLst>
      <p:ext uri="{BB962C8B-B14F-4D97-AF65-F5344CB8AC3E}">
        <p14:creationId xmlns:p14="http://schemas.microsoft.com/office/powerpoint/2010/main" val="311132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Kinsey: Large Scale Sexuality Research Begins in the U.S.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911475"/>
          </a:xfrm>
        </p:spPr>
        <p:txBody>
          <a:bodyPr/>
          <a:lstStyle/>
          <a:p>
            <a:r>
              <a:rPr lang="en-US" sz="2800" dirty="0"/>
              <a:t>1948: Sexual Behavior in the Human Male</a:t>
            </a:r>
          </a:p>
          <a:p>
            <a:r>
              <a:rPr lang="en-US" sz="2800" dirty="0"/>
              <a:t>1953: Sexual Behavior in the Human Female</a:t>
            </a:r>
          </a:p>
          <a:p>
            <a:r>
              <a:rPr lang="en-US" sz="2800" dirty="0"/>
              <a:t>Found many unacceptable activities to be widely practiced</a:t>
            </a:r>
          </a:p>
          <a:p>
            <a:r>
              <a:rPr lang="en-US" sz="2800" dirty="0"/>
              <a:t>Controversial work; had funding sources taken away</a:t>
            </a:r>
          </a:p>
        </p:txBody>
      </p:sp>
    </p:spTree>
    <p:extLst>
      <p:ext uri="{BB962C8B-B14F-4D97-AF65-F5344CB8AC3E}">
        <p14:creationId xmlns:p14="http://schemas.microsoft.com/office/powerpoint/2010/main" val="66992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Sexuality Research in the United States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946150"/>
          </a:xfrm>
        </p:spPr>
        <p:txBody>
          <a:bodyPr/>
          <a:lstStyle/>
          <a:p>
            <a:r>
              <a:rPr lang="en-US" dirty="0"/>
              <a:t>Hunt: Playboy Foundation study of American sexual behaviors (1974); volunteer bias</a:t>
            </a:r>
          </a:p>
        </p:txBody>
      </p:sp>
    </p:spTree>
    <p:extLst>
      <p:ext uri="{BB962C8B-B14F-4D97-AF65-F5344CB8AC3E}">
        <p14:creationId xmlns:p14="http://schemas.microsoft.com/office/powerpoint/2010/main" val="10205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 descr="02p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2775" y="454025"/>
            <a:ext cx="5375275" cy="5489575"/>
          </a:xfrm>
          <a:prstGeom prst="rect">
            <a:avLst/>
          </a:prstGeom>
          <a:noFill/>
        </p:spPr>
      </p:pic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5943600"/>
            <a:ext cx="7772400" cy="757238"/>
          </a:xfrm>
        </p:spPr>
        <p:txBody>
          <a:bodyPr/>
          <a:lstStyle/>
          <a:p>
            <a:pPr marL="1588" indent="-1588">
              <a:buFontTx/>
              <a:buNone/>
            </a:pPr>
            <a:endParaRPr lang="en-US"/>
          </a:p>
          <a:p>
            <a:pPr marL="1588" indent="-1588">
              <a:buFontTx/>
              <a:buNone/>
            </a:pPr>
            <a:r>
              <a:rPr lang="en-US" sz="1300"/>
              <a:t>Virginia Johnson and William Masters were the first to bring sexuality into the laboratory.</a:t>
            </a:r>
          </a:p>
        </p:txBody>
      </p:sp>
    </p:spTree>
    <p:extLst>
      <p:ext uri="{BB962C8B-B14F-4D97-AF65-F5344CB8AC3E}">
        <p14:creationId xmlns:p14="http://schemas.microsoft.com/office/powerpoint/2010/main" val="15669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Sexuality Research in the United States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937000"/>
          </a:xfrm>
        </p:spPr>
        <p:txBody>
          <a:bodyPr/>
          <a:lstStyle/>
          <a:p>
            <a:r>
              <a:rPr lang="en-US" dirty="0"/>
              <a:t>Masters &amp; Johnson: In 1954, began to study the anatomy and physiology of intercourse in the laboratory</a:t>
            </a:r>
          </a:p>
          <a:p>
            <a:pPr lvl="1"/>
            <a:r>
              <a:rPr lang="en-US" dirty="0"/>
              <a:t>Electrocardiograph</a:t>
            </a:r>
          </a:p>
          <a:p>
            <a:pPr lvl="1"/>
            <a:r>
              <a:rPr lang="en-US" dirty="0" err="1"/>
              <a:t>Electromyograph</a:t>
            </a:r>
            <a:endParaRPr lang="en-US" dirty="0"/>
          </a:p>
          <a:p>
            <a:pPr lvl="1"/>
            <a:r>
              <a:rPr lang="en-US" dirty="0"/>
              <a:t>Penile strain gauges</a:t>
            </a:r>
          </a:p>
          <a:p>
            <a:pPr lvl="1"/>
            <a:r>
              <a:rPr lang="en-US" dirty="0" err="1"/>
              <a:t>Photoplethysmographs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02p4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1639186"/>
            <a:ext cx="5273853" cy="4148470"/>
          </a:xfrm>
          <a:prstGeom prst="rect">
            <a:avLst/>
          </a:prstGeom>
          <a:noFill/>
        </p:spPr>
      </p:pic>
      <p:pic>
        <p:nvPicPr>
          <p:cNvPr id="60420" name="Picture 4" descr="02p49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05516"/>
            <a:ext cx="3968262" cy="4148470"/>
          </a:xfrm>
          <a:prstGeom prst="rect">
            <a:avLst/>
          </a:prstGeom>
          <a:noFill/>
        </p:spPr>
      </p:pic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5791200"/>
            <a:ext cx="7772400" cy="955675"/>
          </a:xfrm>
        </p:spPr>
        <p:txBody>
          <a:bodyPr/>
          <a:lstStyle/>
          <a:p>
            <a:pPr marL="1588" indent="-1588">
              <a:buFontTx/>
              <a:buNone/>
            </a:pPr>
            <a:endParaRPr lang="en-US" dirty="0"/>
          </a:p>
          <a:p>
            <a:pPr marL="1588" indent="-1588">
              <a:buFontTx/>
              <a:buNone/>
            </a:pPr>
            <a:r>
              <a:rPr lang="en-US" sz="1300" dirty="0"/>
              <a:t>Changes in penile erection and vaginal lubrication were measured with penile strain gauges and </a:t>
            </a:r>
            <a:r>
              <a:rPr lang="en-US" sz="1300" dirty="0" err="1"/>
              <a:t>photoplethysmographs</a:t>
            </a:r>
            <a:r>
              <a:rPr lang="en-US" sz="13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617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Sexuality Research in the United States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937000"/>
          </a:xfrm>
        </p:spPr>
        <p:txBody>
          <a:bodyPr/>
          <a:lstStyle/>
          <a:p>
            <a:r>
              <a:rPr lang="en-US" dirty="0"/>
              <a:t>Masters &amp; Johnson: </a:t>
            </a:r>
            <a:r>
              <a:rPr lang="en-US" i="1" dirty="0"/>
              <a:t>Human Sexual Response </a:t>
            </a:r>
            <a:r>
              <a:rPr lang="en-US" dirty="0"/>
              <a:t>(1966)</a:t>
            </a:r>
          </a:p>
          <a:p>
            <a:pPr lvl="1"/>
            <a:r>
              <a:rPr lang="en-US" dirty="0"/>
              <a:t>Four stage model</a:t>
            </a:r>
          </a:p>
          <a:p>
            <a:pPr lvl="1"/>
            <a:r>
              <a:rPr lang="en-US" dirty="0"/>
              <a:t>Women may have multiple orgasms</a:t>
            </a:r>
          </a:p>
          <a:p>
            <a:pPr lvl="1"/>
            <a:r>
              <a:rPr lang="en-US" dirty="0"/>
              <a:t>Sexuality stays with us as we age</a:t>
            </a:r>
          </a:p>
          <a:p>
            <a:r>
              <a:rPr lang="en-US" dirty="0"/>
              <a:t>Masters &amp; Johnson: </a:t>
            </a:r>
            <a:r>
              <a:rPr lang="en-US" i="1" dirty="0"/>
              <a:t>Human Sexual Inadequacy </a:t>
            </a:r>
            <a:r>
              <a:rPr lang="en-US" dirty="0"/>
              <a:t>(1970)</a:t>
            </a:r>
          </a:p>
          <a:p>
            <a:pPr lvl="1"/>
            <a:r>
              <a:rPr lang="en-US" dirty="0"/>
              <a:t>Vaginal orgasms from clitoral stimulation</a:t>
            </a:r>
          </a:p>
        </p:txBody>
      </p:sp>
    </p:spTree>
    <p:extLst>
      <p:ext uri="{BB962C8B-B14F-4D97-AF65-F5344CB8AC3E}">
        <p14:creationId xmlns:p14="http://schemas.microsoft.com/office/powerpoint/2010/main" val="138870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Sexuality Research in the United States: Homosexuality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364038"/>
          </a:xfrm>
        </p:spPr>
        <p:txBody>
          <a:bodyPr/>
          <a:lstStyle/>
          <a:p>
            <a:r>
              <a:rPr lang="en-US" dirty="0"/>
              <a:t>Few large-scale studies</a:t>
            </a:r>
          </a:p>
          <a:p>
            <a:r>
              <a:rPr lang="en-US" dirty="0"/>
              <a:t>Hooker: Early 1950s; professionals could not differentiate gay and straight males </a:t>
            </a:r>
          </a:p>
          <a:p>
            <a:r>
              <a:rPr lang="en-US" dirty="0"/>
              <a:t>Bell &amp; Weinberg: </a:t>
            </a:r>
            <a:r>
              <a:rPr lang="en-US" i="1" dirty="0" err="1"/>
              <a:t>Homosexualities</a:t>
            </a:r>
            <a:r>
              <a:rPr lang="en-US" dirty="0"/>
              <a:t> (1978) </a:t>
            </a:r>
          </a:p>
          <a:p>
            <a:pPr lvl="1"/>
            <a:r>
              <a:rPr lang="en-US" dirty="0"/>
              <a:t>majority of homosexual men and women do not conform to stereotypes</a:t>
            </a:r>
          </a:p>
          <a:p>
            <a:pPr lvl="1"/>
            <a:r>
              <a:rPr lang="en-US" dirty="0"/>
              <a:t>aren’t sexual predators </a:t>
            </a:r>
          </a:p>
          <a:p>
            <a:pPr lvl="1"/>
            <a:r>
              <a:rPr lang="en-US" dirty="0"/>
              <a:t>homosexuals and heterosexuals are similar in intimate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16111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>
                <a:ea typeface="ＭＳ Ｐゴシック" pitchFamily="34" charset="-128"/>
              </a:rPr>
              <a:t>Goals of Sexology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36576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The study of sexuality</a:t>
            </a:r>
          </a:p>
          <a:p>
            <a:pPr eaLnBrk="1" hangingPunct="1"/>
            <a:r>
              <a:rPr lang="en-US" altLang="en-US" sz="2800" b="1" u="sng" dirty="0" smtClean="0">
                <a:ea typeface="ＭＳ Ｐゴシック" pitchFamily="34" charset="-128"/>
              </a:rPr>
              <a:t>Goal</a:t>
            </a:r>
            <a:r>
              <a:rPr lang="en-US" altLang="en-US" sz="2800" dirty="0" smtClean="0">
                <a:ea typeface="ＭＳ Ｐゴシック" pitchFamily="34" charset="-128"/>
              </a:rPr>
              <a:t> is to: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Understand sexual behavior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Predict sexual behavior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Control / Influence sexual behavior</a:t>
            </a:r>
          </a:p>
          <a:p>
            <a:pPr lvl="2" eaLnBrk="1" hangingPunct="1"/>
            <a:r>
              <a:rPr lang="en-US" altLang="en-US" dirty="0" smtClean="0">
                <a:ea typeface="ＭＳ Ｐゴシック" pitchFamily="34" charset="-128"/>
              </a:rPr>
              <a:t>Ethical considerations when </a:t>
            </a:r>
            <a:r>
              <a:rPr lang="en-US" altLang="en-US" i="1" dirty="0" smtClean="0">
                <a:ea typeface="ＭＳ Ｐゴシック" pitchFamily="34" charset="-128"/>
              </a:rPr>
              <a:t>controlling </a:t>
            </a:r>
            <a:r>
              <a:rPr lang="en-US" altLang="en-US" dirty="0" smtClean="0">
                <a:ea typeface="ＭＳ Ｐゴシック" pitchFamily="34" charset="-128"/>
              </a:rPr>
              <a:t>behavior	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33400" y="5257800"/>
            <a:ext cx="7848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Is applying research findings to control or modify behavior a legitimate aim of sex research?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Sexuality Research in the United States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167063"/>
          </a:xfrm>
        </p:spPr>
        <p:txBody>
          <a:bodyPr/>
          <a:lstStyle/>
          <a:p>
            <a:r>
              <a:rPr lang="en-US" i="1" dirty="0"/>
              <a:t>The Janus Report</a:t>
            </a:r>
            <a:r>
              <a:rPr lang="en-US" dirty="0"/>
              <a:t> (1993): large survey on sexual behavior in the U.S.; sectioned out regions in the U.S.; not a random sample</a:t>
            </a:r>
          </a:p>
          <a:p>
            <a:r>
              <a:rPr lang="en-US" dirty="0"/>
              <a:t>National Health and Social Life Survey, </a:t>
            </a:r>
            <a:r>
              <a:rPr lang="en-US" dirty="0" err="1"/>
              <a:t>Laumann</a:t>
            </a:r>
            <a:r>
              <a:rPr lang="en-US" dirty="0"/>
              <a:t>, Gagnon, Michael, &amp; Michaels (1994): Surveyed a representative sample of the U.S. on sexual behaviors and attitudes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281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Sexuality Research in the United States: Age-Specific Studies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64038"/>
          </a:xfrm>
        </p:spPr>
        <p:txBody>
          <a:bodyPr/>
          <a:lstStyle/>
          <a:p>
            <a:r>
              <a:rPr lang="en-US" dirty="0"/>
              <a:t>Teens</a:t>
            </a:r>
          </a:p>
          <a:p>
            <a:pPr lvl="1"/>
            <a:r>
              <a:rPr lang="en-US" dirty="0"/>
              <a:t>National Institute of Child Health and Human Development (2002)</a:t>
            </a:r>
          </a:p>
          <a:p>
            <a:pPr lvl="1"/>
            <a:r>
              <a:rPr lang="en-US" dirty="0"/>
              <a:t>National Survey of Adolescent Males (2002)</a:t>
            </a:r>
          </a:p>
          <a:p>
            <a:r>
              <a:rPr lang="en-US" dirty="0"/>
              <a:t>Seniors</a:t>
            </a:r>
          </a:p>
          <a:p>
            <a:pPr lvl="1"/>
            <a:r>
              <a:rPr lang="en-US" dirty="0"/>
              <a:t>Starr &amp; Weiner (1981): Sexuality still important for seniors</a:t>
            </a:r>
          </a:p>
          <a:p>
            <a:pPr lvl="1"/>
            <a:r>
              <a:rPr lang="en-US" i="1" dirty="0"/>
              <a:t>Love, Sex, and Aging </a:t>
            </a:r>
            <a:r>
              <a:rPr lang="en-US" dirty="0"/>
              <a:t>(1984)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3686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467600" cy="868362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A Summary of Research Methods</a:t>
            </a:r>
          </a:p>
        </p:txBody>
      </p:sp>
      <p:pic>
        <p:nvPicPr>
          <p:cNvPr id="17410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36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>
                <a:ea typeface="ＭＳ Ｐゴシック" pitchFamily="34" charset="-128"/>
              </a:rPr>
              <a:t>Non-Experimental Research Methods:</a:t>
            </a:r>
            <a:r>
              <a:rPr lang="en-US" altLang="en-US" sz="2800" b="1" smtClean="0">
                <a:ea typeface="ＭＳ Ｐゴシック" pitchFamily="34" charset="-128"/>
              </a:rPr>
              <a:t>  </a:t>
            </a:r>
            <a:br>
              <a:rPr lang="en-US" altLang="en-US" sz="2800" b="1" smtClean="0">
                <a:ea typeface="ＭＳ Ｐゴシック" pitchFamily="34" charset="-128"/>
              </a:rPr>
            </a:br>
            <a:r>
              <a:rPr lang="en-US" altLang="en-US" sz="2800" i="1" smtClean="0">
                <a:ea typeface="ＭＳ Ｐゴシック" pitchFamily="34" charset="-128"/>
              </a:rPr>
              <a:t>Case Studies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Single subject or small group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Each studied individually and in depth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Data gathered using: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Direct observation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Questionnaires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Testing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Experimentation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>
                <a:ea typeface="ＭＳ Ｐゴシック" pitchFamily="34" charset="-128"/>
              </a:rPr>
              <a:t>Non-experimental Research Methods:</a:t>
            </a:r>
            <a:r>
              <a:rPr lang="en-US" altLang="en-US" sz="2800" b="1" smtClean="0">
                <a:ea typeface="ＭＳ Ｐゴシック" pitchFamily="34" charset="-128"/>
              </a:rPr>
              <a:t> </a:t>
            </a:r>
            <a:r>
              <a:rPr lang="en-US" altLang="en-US" sz="3200" b="1" smtClean="0">
                <a:ea typeface="ＭＳ Ｐゴシック" pitchFamily="34" charset="-128"/>
              </a:rPr>
              <a:t/>
            </a:r>
            <a:br>
              <a:rPr lang="en-US" altLang="en-US" sz="3200" b="1" smtClean="0">
                <a:ea typeface="ＭＳ Ｐゴシック" pitchFamily="34" charset="-128"/>
              </a:rPr>
            </a:br>
            <a:r>
              <a:rPr lang="en-US" altLang="en-US" sz="2800" i="1" smtClean="0">
                <a:ea typeface="ＭＳ Ｐゴシック" pitchFamily="34" charset="-128"/>
              </a:rPr>
              <a:t>Case Study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u="sng" smtClean="0">
                <a:ea typeface="ＭＳ Ｐゴシック" pitchFamily="34" charset="-128"/>
              </a:rPr>
              <a:t>Advantages: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In depth explorations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Flexibility in data gathering procedures</a:t>
            </a:r>
          </a:p>
          <a:p>
            <a:pPr eaLnBrk="1" hangingPunct="1"/>
            <a:endParaRPr lang="en-US" altLang="en-US" sz="2800" u="sng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800" b="1" u="sng" smtClean="0">
                <a:ea typeface="ＭＳ Ｐゴシック" pitchFamily="34" charset="-128"/>
              </a:rPr>
              <a:t>Disadvantages</a:t>
            </a:r>
            <a:r>
              <a:rPr lang="en-US" altLang="en-US" sz="2800" u="sng" smtClean="0">
                <a:ea typeface="ＭＳ Ｐゴシック" pitchFamily="34" charset="-128"/>
              </a:rPr>
              <a:t>: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Hard to generalize results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Often based on retrospective self-report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Not suitable for many research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>
                <a:ea typeface="ＭＳ Ｐゴシック" pitchFamily="34" charset="-128"/>
              </a:rPr>
              <a:t>Non-experimental Research Methods:</a:t>
            </a:r>
            <a:r>
              <a:rPr lang="en-US" altLang="en-US" sz="2800" b="1" smtClean="0">
                <a:ea typeface="ＭＳ Ｐゴシック" pitchFamily="34" charset="-128"/>
              </a:rPr>
              <a:t> </a:t>
            </a:r>
            <a:br>
              <a:rPr lang="en-US" altLang="en-US" sz="2800" b="1" smtClean="0">
                <a:ea typeface="ＭＳ Ｐゴシック" pitchFamily="34" charset="-128"/>
              </a:rPr>
            </a:br>
            <a:r>
              <a:rPr lang="en-US" altLang="en-US" sz="2800" i="1" smtClean="0">
                <a:ea typeface="ＭＳ Ｐゴシック" pitchFamily="34" charset="-128"/>
              </a:rPr>
              <a:t>Survey Methods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Small to large samples of people 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Data gathered using: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Face-to-face interviews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Questionnaires</a:t>
            </a:r>
          </a:p>
          <a:p>
            <a:pPr lvl="2" eaLnBrk="1" hangingPunct="1"/>
            <a:r>
              <a:rPr lang="en-US" altLang="en-US" dirty="0" smtClean="0">
                <a:ea typeface="ＭＳ Ｐゴシック" pitchFamily="34" charset="-128"/>
              </a:rPr>
              <a:t>Can be computerized or distributed online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Choosing the Sample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Representative sample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Random sample</a:t>
            </a:r>
          </a:p>
          <a:p>
            <a:pPr lvl="1"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>
                <a:ea typeface="ＭＳ Ｐゴシック" pitchFamily="34" charset="-128"/>
              </a:rPr>
              <a:t>Non-experimental Research Methods: </a:t>
            </a:r>
            <a:br>
              <a:rPr lang="en-US" altLang="en-US" sz="3200" b="1" smtClean="0">
                <a:ea typeface="ＭＳ Ｐゴシック" pitchFamily="34" charset="-128"/>
              </a:rPr>
            </a:br>
            <a:r>
              <a:rPr lang="en-US" altLang="en-US" sz="2800" i="1" smtClean="0">
                <a:ea typeface="ＭＳ Ｐゴシック" pitchFamily="34" charset="-128"/>
              </a:rPr>
              <a:t>Survey Methods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sz="2800" b="1" u="sng" dirty="0" smtClean="0">
                <a:ea typeface="ＭＳ Ｐゴシック" pitchFamily="34" charset="-128"/>
              </a:rPr>
              <a:t>Advantages</a:t>
            </a:r>
            <a:r>
              <a:rPr lang="en-US" altLang="en-US" sz="2800" b="1" dirty="0" smtClean="0">
                <a:ea typeface="ＭＳ Ｐゴシック" pitchFamily="34" charset="-128"/>
              </a:rPr>
              <a:t>:</a:t>
            </a:r>
          </a:p>
          <a:p>
            <a:pPr lvl="1" eaLnBrk="1" hangingPunct="1"/>
            <a:r>
              <a:rPr lang="en-US" altLang="en-US" i="1" dirty="0" smtClean="0">
                <a:ea typeface="ＭＳ Ｐゴシック" pitchFamily="34" charset="-128"/>
              </a:rPr>
              <a:t>Questionnaires</a:t>
            </a:r>
            <a:r>
              <a:rPr lang="en-US" altLang="en-US" dirty="0" smtClean="0">
                <a:ea typeface="ＭＳ Ｐゴシック" pitchFamily="34" charset="-128"/>
              </a:rPr>
              <a:t>: anonymity may improve honesty, cheaper</a:t>
            </a:r>
          </a:p>
          <a:p>
            <a:pPr lvl="1" eaLnBrk="1" hangingPunct="1"/>
            <a:r>
              <a:rPr lang="en-US" altLang="en-US" i="1" dirty="0" smtClean="0">
                <a:ea typeface="ＭＳ Ｐゴシック" pitchFamily="34" charset="-128"/>
              </a:rPr>
              <a:t>Interviews</a:t>
            </a:r>
            <a:r>
              <a:rPr lang="en-US" altLang="en-US" dirty="0" smtClean="0">
                <a:ea typeface="ＭＳ Ｐゴシック" pitchFamily="34" charset="-128"/>
              </a:rPr>
              <a:t>: more flexible, rapport, may improve clarity &amp; understanding</a:t>
            </a:r>
          </a:p>
          <a:p>
            <a:pPr lvl="1" eaLnBrk="1" hangingPunct="1">
              <a:buFontTx/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800" b="1" u="sng" dirty="0" smtClean="0">
                <a:ea typeface="ＭＳ Ｐゴシック" pitchFamily="34" charset="-128"/>
              </a:rPr>
              <a:t>Disadvantages:</a:t>
            </a:r>
            <a:endParaRPr lang="en-US" altLang="en-US" sz="2800" b="1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Non-response 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Demographic bias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Inaccurate information</a:t>
            </a:r>
          </a:p>
          <a:p>
            <a:pPr lvl="1"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>
                <a:ea typeface="ＭＳ Ｐゴシック" pitchFamily="34" charset="-128"/>
              </a:rPr>
              <a:t>Non-experimental Research Methods:</a:t>
            </a:r>
            <a:r>
              <a:rPr lang="en-US" altLang="en-US" sz="2800" b="1" smtClean="0">
                <a:ea typeface="ＭＳ Ｐゴシック" pitchFamily="34" charset="-128"/>
              </a:rPr>
              <a:t> </a:t>
            </a:r>
            <a:br>
              <a:rPr lang="en-US" altLang="en-US" sz="2800" b="1" smtClean="0">
                <a:ea typeface="ＭＳ Ｐゴシック" pitchFamily="34" charset="-128"/>
              </a:rPr>
            </a:br>
            <a:r>
              <a:rPr lang="en-US" altLang="en-US" sz="2800" i="1" smtClean="0">
                <a:ea typeface="ＭＳ Ｐゴシック" pitchFamily="34" charset="-128"/>
              </a:rPr>
              <a:t>Survey Methods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/>
            <a:endParaRPr lang="en-US" altLang="en-US" sz="2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800" b="1" dirty="0" smtClean="0">
                <a:ea typeface="ＭＳ Ｐゴシック" pitchFamily="34" charset="-128"/>
              </a:rPr>
              <a:t>Examples: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The Kinsey Reports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The National Health and Social Life Survey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The National Survey of Sexual Health and Behavior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The Youth Risk Behavior Survey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Violent Pornography and Alcohol Use survey</a:t>
            </a:r>
          </a:p>
          <a:p>
            <a:pPr eaLnBrk="1" hangingPunct="1">
              <a:buFontTx/>
              <a:buNone/>
            </a:pPr>
            <a:endParaRPr lang="en-US" altLang="en-US" sz="2800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US" altLang="en-US" sz="2800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US" altLang="en-US" sz="2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2954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ea typeface="ＭＳ Ｐゴシック" pitchFamily="34" charset="-128"/>
              </a:rPr>
              <a:t>Non-experimental Research Methods</a:t>
            </a:r>
            <a:br>
              <a:rPr lang="en-US" altLang="en-US" sz="3200" b="1" dirty="0" smtClean="0">
                <a:ea typeface="ＭＳ Ｐゴシック" pitchFamily="34" charset="-128"/>
              </a:rPr>
            </a:br>
            <a:r>
              <a:rPr lang="en-US" altLang="en-US" sz="2800" i="1" dirty="0" smtClean="0">
                <a:ea typeface="ＭＳ Ｐゴシック" pitchFamily="34" charset="-128"/>
              </a:rPr>
              <a:t>Outcome from Survey Data</a:t>
            </a:r>
            <a:br>
              <a:rPr lang="en-US" altLang="en-US" sz="2800" i="1" dirty="0" smtClean="0">
                <a:ea typeface="ＭＳ Ｐゴシック" pitchFamily="34" charset="-128"/>
              </a:rPr>
            </a:br>
            <a:endParaRPr lang="en-US" altLang="en-US" sz="2800" i="1" dirty="0" smtClean="0">
              <a:ea typeface="ＭＳ Ｐゴシック" pitchFamily="34" charset="-128"/>
            </a:endParaRPr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0" y="1295401"/>
            <a:ext cx="8900049" cy="560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69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>
                <a:ea typeface="ＭＳ Ｐゴシック" pitchFamily="34" charset="-128"/>
              </a:rPr>
              <a:t>Non-experimental Research Methods: </a:t>
            </a:r>
            <a:br>
              <a:rPr lang="en-US" altLang="en-US" sz="3200" b="1" smtClean="0">
                <a:ea typeface="ＭＳ Ｐゴシック" pitchFamily="34" charset="-128"/>
              </a:rPr>
            </a:br>
            <a:r>
              <a:rPr lang="en-US" altLang="en-US" sz="2800" i="1" smtClean="0">
                <a:ea typeface="ＭＳ Ｐゴシック" pitchFamily="34" charset="-128"/>
              </a:rPr>
              <a:t>Direct Observation Studies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dirty="0" smtClean="0">
                <a:ea typeface="+mn-ea"/>
              </a:rPr>
              <a:t>Small to moderate samples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dirty="0" smtClean="0">
                <a:ea typeface="+mn-ea"/>
              </a:rPr>
              <a:t>Observe and record responses of subjects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 smtClean="0">
                <a:ea typeface="+mn-ea"/>
              </a:rPr>
              <a:t>	- </a:t>
            </a:r>
            <a:r>
              <a:rPr lang="en-US" sz="2400" dirty="0" smtClean="0">
                <a:ea typeface="+mn-ea"/>
              </a:rPr>
              <a:t>Reliability increases with representative sample and accuracy of recording devices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ea typeface="+mn-ea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b="1" u="sng" dirty="0" smtClean="0">
                <a:ea typeface="+mn-ea"/>
              </a:rPr>
              <a:t>Advantages:</a:t>
            </a:r>
            <a:r>
              <a:rPr lang="en-US" sz="2400" b="1" dirty="0" smtClean="0">
                <a:ea typeface="+mn-ea"/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400" dirty="0" smtClean="0">
                <a:ea typeface="+mn-ea"/>
              </a:rPr>
              <a:t>Eliminates possibility of falsification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400" dirty="0" smtClean="0">
                <a:ea typeface="+mn-ea"/>
              </a:rPr>
              <a:t>Records can be kept indefinitely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ea typeface="+mn-ea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b="1" u="sng" dirty="0" smtClean="0">
                <a:ea typeface="+mn-ea"/>
              </a:rPr>
              <a:t>Disadvantages:</a:t>
            </a:r>
            <a:endParaRPr lang="en-US" sz="2800" b="1" dirty="0" smtClean="0">
              <a:ea typeface="+mn-ea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400" dirty="0" smtClean="0">
                <a:ea typeface="+mn-ea"/>
              </a:rPr>
              <a:t>Self-selection, behavior influenced by observers, expense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Early Sexuality Research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911475"/>
          </a:xfrm>
        </p:spPr>
        <p:txBody>
          <a:bodyPr/>
          <a:lstStyle/>
          <a:p>
            <a:r>
              <a:rPr lang="en-US" sz="2800" dirty="0"/>
              <a:t>Variety of disciplines</a:t>
            </a:r>
          </a:p>
          <a:p>
            <a:r>
              <a:rPr lang="en-US" sz="2800" dirty="0"/>
              <a:t>Focus on abnormal and unhealthy practices</a:t>
            </a:r>
          </a:p>
          <a:p>
            <a:r>
              <a:rPr lang="en-US" sz="2800" dirty="0"/>
              <a:t>Victorian period (19</a:t>
            </a:r>
            <a:r>
              <a:rPr lang="en-US" sz="2800" baseline="30000" dirty="0"/>
              <a:t>th</a:t>
            </a:r>
            <a:r>
              <a:rPr lang="en-US" sz="2800" dirty="0"/>
              <a:t> century) suspended sexuality research until physicians made it an appropriate topic as related to medicine</a:t>
            </a:r>
          </a:p>
          <a:p>
            <a:r>
              <a:rPr lang="en-US" sz="2800" dirty="0"/>
              <a:t>Primarily studied in Germany</a:t>
            </a:r>
          </a:p>
        </p:txBody>
      </p:sp>
    </p:spTree>
    <p:extLst>
      <p:ext uri="{BB962C8B-B14F-4D97-AF65-F5344CB8AC3E}">
        <p14:creationId xmlns:p14="http://schemas.microsoft.com/office/powerpoint/2010/main" val="384362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>
                <a:ea typeface="ＭＳ Ｐゴシック" pitchFamily="34" charset="-128"/>
              </a:rPr>
              <a:t>The Experimental Method:</a:t>
            </a:r>
            <a:r>
              <a:rPr lang="en-US" altLang="en-US" sz="2800" b="1" smtClean="0">
                <a:ea typeface="ＭＳ Ｐゴシック" pitchFamily="34" charset="-128"/>
              </a:rPr>
              <a:t> </a:t>
            </a:r>
            <a:br>
              <a:rPr lang="en-US" altLang="en-US" sz="2800" b="1" smtClean="0">
                <a:ea typeface="ＭＳ Ｐゴシック" pitchFamily="34" charset="-128"/>
              </a:rPr>
            </a:br>
            <a:r>
              <a:rPr lang="en-US" altLang="en-US" sz="2800" i="1" smtClean="0">
                <a:ea typeface="ＭＳ Ｐゴシック" pitchFamily="34" charset="-128"/>
              </a:rPr>
              <a:t>Procedures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Small to moderate samples: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Independent variable</a:t>
            </a:r>
          </a:p>
          <a:p>
            <a:pPr lvl="2" eaLnBrk="1" hangingPunct="1"/>
            <a:r>
              <a:rPr lang="en-US" altLang="en-US" dirty="0" smtClean="0">
                <a:ea typeface="ＭＳ Ｐゴシック" pitchFamily="34" charset="-128"/>
              </a:rPr>
              <a:t>Condition or component that is manipulated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Dependent variable</a:t>
            </a:r>
          </a:p>
          <a:p>
            <a:pPr lvl="2" eaLnBrk="1" hangingPunct="1"/>
            <a:r>
              <a:rPr lang="en-US" altLang="en-US" dirty="0" smtClean="0">
                <a:ea typeface="ＭＳ Ｐゴシック" pitchFamily="34" charset="-128"/>
              </a:rPr>
              <a:t>Outcome or resulting behavior</a:t>
            </a:r>
          </a:p>
          <a:p>
            <a:pPr lvl="2" eaLnBrk="1" hangingPunct="1"/>
            <a:endParaRPr lang="en-US" altLang="en-US" sz="2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Reliability and validity increase with: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Random selection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Random assignment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>
                <a:ea typeface="ＭＳ Ｐゴシック" pitchFamily="34" charset="-128"/>
              </a:rPr>
              <a:t>The Experimental Method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u="sng" dirty="0" smtClean="0">
                <a:ea typeface="ＭＳ Ｐゴシック" pitchFamily="34" charset="-128"/>
              </a:rPr>
              <a:t>Advantages: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Lowers the influence of other variables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Can establish cause-effect relationships</a:t>
            </a:r>
          </a:p>
          <a:p>
            <a:pPr lvl="1" eaLnBrk="1" hangingPunct="1"/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800" b="1" u="sng" dirty="0" smtClean="0">
                <a:ea typeface="ＭＳ Ｐゴシック" pitchFamily="34" charset="-128"/>
              </a:rPr>
              <a:t>Disadvantages: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Being measured may affect actions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Artificiality of laboratory setting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>
                <a:ea typeface="ＭＳ Ｐゴシック" pitchFamily="34" charset="-128"/>
              </a:rPr>
              <a:t>Technologies in Sex Research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Electronic devices for measuring sexual arousal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Penile strain gauge </a:t>
            </a:r>
          </a:p>
          <a:p>
            <a:pPr lvl="2" eaLnBrk="1" hangingPunct="1"/>
            <a:r>
              <a:rPr lang="en-US" altLang="en-US" dirty="0" smtClean="0">
                <a:ea typeface="ＭＳ Ｐゴシック" pitchFamily="34" charset="-128"/>
              </a:rPr>
              <a:t>measures slightest change in penis size</a:t>
            </a:r>
          </a:p>
          <a:p>
            <a:pPr lvl="1" eaLnBrk="1" hangingPunct="1">
              <a:buFontTx/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Vaginal </a:t>
            </a:r>
            <a:r>
              <a:rPr lang="en-US" altLang="en-US" dirty="0" err="1" smtClean="0">
                <a:ea typeface="ＭＳ Ｐゴシック" pitchFamily="34" charset="-128"/>
              </a:rPr>
              <a:t>photoplethysmograph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</a:p>
          <a:p>
            <a:pPr lvl="2" eaLnBrk="1" hangingPunct="1"/>
            <a:r>
              <a:rPr lang="en-US" altLang="en-US" dirty="0" smtClean="0">
                <a:ea typeface="ＭＳ Ｐゴシック" pitchFamily="34" charset="-128"/>
              </a:rPr>
              <a:t>measures increased vaginal blood volume</a:t>
            </a:r>
          </a:p>
          <a:p>
            <a:pPr lvl="2" eaLnBrk="1" hangingPunct="1"/>
            <a:endParaRPr lang="en-US" alt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Vaginal </a:t>
            </a:r>
            <a:r>
              <a:rPr lang="en-US" altLang="en-US" dirty="0" err="1" smtClean="0">
                <a:ea typeface="ＭＳ Ｐゴシック" pitchFamily="34" charset="-128"/>
              </a:rPr>
              <a:t>Myograph</a:t>
            </a:r>
            <a:endParaRPr lang="en-US" alt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Rectal </a:t>
            </a:r>
            <a:r>
              <a:rPr lang="en-US" altLang="en-US" dirty="0" err="1" smtClean="0">
                <a:ea typeface="ＭＳ Ｐゴシック" pitchFamily="34" charset="-128"/>
              </a:rPr>
              <a:t>Myograph</a:t>
            </a:r>
            <a:endParaRPr lang="en-US" altLang="en-US" dirty="0" smtClean="0">
              <a:ea typeface="ＭＳ Ｐゴシック" pitchFamily="34" charset="-128"/>
            </a:endParaRPr>
          </a:p>
          <a:p>
            <a:pPr lvl="2" eaLnBrk="1" hangingPunct="1">
              <a:buFontTx/>
              <a:buNone/>
            </a:pPr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Measuring Sexual Arousal</a:t>
            </a:r>
          </a:p>
        </p:txBody>
      </p:sp>
      <p:pic>
        <p:nvPicPr>
          <p:cNvPr id="31746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108200"/>
            <a:ext cx="86360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>
                <a:ea typeface="ＭＳ Ｐゴシック" pitchFamily="34" charset="-128"/>
              </a:rPr>
              <a:t>Technologies in Sex Research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Computer assisted self-interview (CASI)</a:t>
            </a:r>
          </a:p>
          <a:p>
            <a:pPr lvl="2" eaLnBrk="1" hangingPunct="1">
              <a:buFontTx/>
              <a:buNone/>
            </a:pPr>
            <a:r>
              <a:rPr lang="en-US" altLang="en-US" dirty="0" smtClean="0">
                <a:ea typeface="ＭＳ Ｐゴシック" pitchFamily="34" charset="-128"/>
              </a:rPr>
              <a:t> - Eliminates literacy issues and negative impact of interviewer; participants may prefer over face-to-face interview</a:t>
            </a:r>
          </a:p>
          <a:p>
            <a:pPr lvl="2" eaLnBrk="1" hangingPunct="1">
              <a:buFontTx/>
              <a:buNone/>
            </a:pPr>
            <a:endParaRPr lang="en-US" altLang="en-US" sz="2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Research in Cyberspace</a:t>
            </a:r>
          </a:p>
          <a:p>
            <a:pPr lvl="1" eaLnBrk="1" hangingPunct="1"/>
            <a:r>
              <a:rPr lang="en-US" altLang="en-US" sz="2400" b="1" u="sng" dirty="0" smtClean="0">
                <a:ea typeface="ＭＳ Ｐゴシック" pitchFamily="34" charset="-128"/>
              </a:rPr>
              <a:t>Advantages</a:t>
            </a:r>
            <a:r>
              <a:rPr lang="en-US" altLang="en-US" sz="2400" b="1" dirty="0" smtClean="0">
                <a:ea typeface="ＭＳ Ｐゴシック" pitchFamily="34" charset="-128"/>
              </a:rPr>
              <a:t>: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ea typeface="ＭＳ Ｐゴシック" pitchFamily="34" charset="-128"/>
              </a:rPr>
              <a:t>Cheaper and more efficient; nearly limitless survey pool</a:t>
            </a:r>
          </a:p>
          <a:p>
            <a:pPr lvl="1" eaLnBrk="1" hangingPunct="1"/>
            <a:r>
              <a:rPr lang="en-US" altLang="en-US" sz="2400" b="1" u="sng" dirty="0" smtClean="0">
                <a:ea typeface="ＭＳ Ｐゴシック" pitchFamily="34" charset="-128"/>
              </a:rPr>
              <a:t>Disadvantages</a:t>
            </a:r>
            <a:r>
              <a:rPr lang="en-US" altLang="en-US" sz="2400" b="1" dirty="0" smtClean="0">
                <a:ea typeface="ＭＳ Ｐゴシック" pitchFamily="34" charset="-128"/>
              </a:rPr>
              <a:t>: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ea typeface="ＭＳ Ｐゴシック" pitchFamily="34" charset="-128"/>
              </a:rPr>
              <a:t>sample selection bias, low response rates; privacy and ethical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>
                <a:ea typeface="ＭＳ Ｐゴシック" pitchFamily="34" charset="-128"/>
              </a:rPr>
              <a:t>Ethical Guidelines for Human Sex Research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No pressure or coercion for participation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Informed consent and voluntary participation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Confidentiality and anonymity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Question of deception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Institutional ethics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>
                <a:ea typeface="ＭＳ Ｐゴシック" pitchFamily="34" charset="-128"/>
              </a:rPr>
              <a:t>Evaluating Research:</a:t>
            </a:r>
            <a:r>
              <a:rPr lang="en-US" altLang="en-US" sz="2800" b="1" smtClean="0">
                <a:ea typeface="ＭＳ Ｐゴシック" pitchFamily="34" charset="-128"/>
              </a:rPr>
              <a:t> </a:t>
            </a:r>
            <a:br>
              <a:rPr lang="en-US" altLang="en-US" sz="2800" b="1" smtClean="0">
                <a:ea typeface="ＭＳ Ｐゴシック" pitchFamily="34" charset="-128"/>
              </a:rPr>
            </a:br>
            <a:r>
              <a:rPr lang="en-US" altLang="en-US" sz="2800" i="1" smtClean="0">
                <a:ea typeface="ＭＳ Ｐゴシック" pitchFamily="34" charset="-128"/>
              </a:rPr>
              <a:t>Questions to Ask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221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Why was the research done? Who did the research?  What are their credentials? What biases are there?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Who were the participants? How were they selected &amp; assigned to groups?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How was the research conducted? What methods were used?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Where was the research reported? What additional support is there?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Early Sexuality Research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398713"/>
          </a:xfrm>
        </p:spPr>
        <p:txBody>
          <a:bodyPr/>
          <a:lstStyle/>
          <a:p>
            <a:r>
              <a:rPr lang="en-US" sz="2800" dirty="0"/>
              <a:t>Early 20</a:t>
            </a:r>
            <a:r>
              <a:rPr lang="en-US" sz="2800" baseline="30000" dirty="0"/>
              <a:t>th</a:t>
            </a:r>
            <a:r>
              <a:rPr lang="en-US" sz="2800" dirty="0"/>
              <a:t> century it earned legitimacy with Freud, Ellis, and Bloch</a:t>
            </a:r>
          </a:p>
          <a:p>
            <a:r>
              <a:rPr lang="en-US" sz="2800" dirty="0"/>
              <a:t>Moved to the United States in 1920s, encouraged by the social hygiene movement</a:t>
            </a:r>
          </a:p>
          <a:p>
            <a:r>
              <a:rPr lang="en-US" sz="2800" dirty="0"/>
              <a:t>Limited funding for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44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Recent Sexuality Research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851275"/>
          </a:xfrm>
        </p:spPr>
        <p:txBody>
          <a:bodyPr/>
          <a:lstStyle/>
          <a:p>
            <a:r>
              <a:rPr lang="en-US" sz="2800" dirty="0"/>
              <a:t>Late 1980s, early 1990s increase in sexuality research</a:t>
            </a:r>
          </a:p>
          <a:p>
            <a:r>
              <a:rPr lang="en-US" sz="2800" dirty="0"/>
              <a:t>Prompted by HIV/AIDS</a:t>
            </a:r>
          </a:p>
          <a:p>
            <a:r>
              <a:rPr lang="en-US" sz="2800" dirty="0"/>
              <a:t>Primarily “problem-driven” research, not healthy sexuality</a:t>
            </a:r>
          </a:p>
          <a:p>
            <a:r>
              <a:rPr lang="en-US" sz="2800" dirty="0"/>
              <a:t>Pressure from conservative groups</a:t>
            </a:r>
          </a:p>
          <a:p>
            <a:r>
              <a:rPr lang="en-US" sz="2800" dirty="0"/>
              <a:t>Multiple disciplines studying sex has fragmented research </a:t>
            </a:r>
          </a:p>
        </p:txBody>
      </p:sp>
    </p:spTree>
    <p:extLst>
      <p:ext uri="{BB962C8B-B14F-4D97-AF65-F5344CB8AC3E}">
        <p14:creationId xmlns:p14="http://schemas.microsoft.com/office/powerpoint/2010/main" val="15756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Recent Sexuality Research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765550"/>
          </a:xfrm>
        </p:spPr>
        <p:txBody>
          <a:bodyPr/>
          <a:lstStyle/>
          <a:p>
            <a:r>
              <a:rPr lang="en-US" sz="2800" dirty="0"/>
              <a:t>Popular media sensationalizes and distorts information</a:t>
            </a:r>
          </a:p>
          <a:p>
            <a:r>
              <a:rPr lang="en-US" sz="2800" dirty="0"/>
              <a:t>Sexologist – researcher, educator, clinician specializing in sexuality; usually PhD</a:t>
            </a:r>
          </a:p>
          <a:p>
            <a:r>
              <a:rPr lang="en-US" sz="2800" dirty="0"/>
              <a:t>Researchers feel pressure to research select topics and avoid others</a:t>
            </a:r>
          </a:p>
          <a:p>
            <a:r>
              <a:rPr lang="en-US" sz="2800" dirty="0"/>
              <a:t>Academic programs specializing in human sexuality; need steady funding</a:t>
            </a:r>
          </a:p>
        </p:txBody>
      </p:sp>
    </p:spTree>
    <p:extLst>
      <p:ext uri="{BB962C8B-B14F-4D97-AF65-F5344CB8AC3E}">
        <p14:creationId xmlns:p14="http://schemas.microsoft.com/office/powerpoint/2010/main" val="104871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Sexuality Researchers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252788"/>
          </a:xfrm>
        </p:spPr>
        <p:txBody>
          <a:bodyPr/>
          <a:lstStyle/>
          <a:p>
            <a:r>
              <a:rPr lang="en-US" sz="2800" dirty="0"/>
              <a:t>Early promoters of sexology: Bloch, Moll, Hirschfeld, Krafft-Ebing, Ellis</a:t>
            </a:r>
          </a:p>
          <a:p>
            <a:r>
              <a:rPr lang="en-US" sz="2800" dirty="0"/>
              <a:t>Sexuality research in the United States: Mosher, </a:t>
            </a:r>
            <a:r>
              <a:rPr lang="en-US" sz="2800" dirty="0" err="1"/>
              <a:t>Bement</a:t>
            </a:r>
            <a:r>
              <a:rPr lang="en-US" sz="2800" dirty="0"/>
              <a:t> Davis, Kinsey, Hunt, Masters &amp; Johnson, Hooker, Bell &amp; Weinberg, Janus &amp; Janus, </a:t>
            </a:r>
            <a:r>
              <a:rPr lang="en-US" sz="2800" dirty="0" err="1"/>
              <a:t>Laumann</a:t>
            </a:r>
            <a:r>
              <a:rPr lang="en-US" sz="2800" dirty="0"/>
              <a:t> et al.</a:t>
            </a:r>
          </a:p>
          <a:p>
            <a:r>
              <a:rPr lang="en-US" sz="2800" dirty="0"/>
              <a:t>Age-specific studies: teens, seniors</a:t>
            </a:r>
          </a:p>
        </p:txBody>
      </p:sp>
    </p:spTree>
    <p:extLst>
      <p:ext uri="{BB962C8B-B14F-4D97-AF65-F5344CB8AC3E}">
        <p14:creationId xmlns:p14="http://schemas.microsoft.com/office/powerpoint/2010/main" val="5417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Early Promoters of Sexology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679825"/>
          </a:xfrm>
        </p:spPr>
        <p:txBody>
          <a:bodyPr/>
          <a:lstStyle/>
          <a:p>
            <a:r>
              <a:rPr lang="en-US" sz="2800" dirty="0"/>
              <a:t>Bloch (1872-1922): Published the </a:t>
            </a:r>
            <a:r>
              <a:rPr lang="en-US" sz="2800" i="1" dirty="0"/>
              <a:t>Journal of Sexology </a:t>
            </a:r>
            <a:r>
              <a:rPr lang="en-US" sz="2800" dirty="0"/>
              <a:t>beginning 1914</a:t>
            </a:r>
          </a:p>
          <a:p>
            <a:r>
              <a:rPr lang="en-US" sz="2800" dirty="0"/>
              <a:t>Moll (1862-1939): In 1913, began the International Society for Sex Research; authored sexology books</a:t>
            </a:r>
          </a:p>
          <a:p>
            <a:r>
              <a:rPr lang="en-US" sz="2800" dirty="0"/>
              <a:t>Hirschfeld (1868-1935): Worked to better the treatment of homosexuals and bisexuals; developed an Institute for Sexology</a:t>
            </a:r>
          </a:p>
        </p:txBody>
      </p:sp>
    </p:spTree>
    <p:extLst>
      <p:ext uri="{BB962C8B-B14F-4D97-AF65-F5344CB8AC3E}">
        <p14:creationId xmlns:p14="http://schemas.microsoft.com/office/powerpoint/2010/main" val="409188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Early Promoters of Sexology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338513"/>
          </a:xfrm>
        </p:spPr>
        <p:txBody>
          <a:bodyPr/>
          <a:lstStyle/>
          <a:p>
            <a:r>
              <a:rPr lang="en-US" sz="2800" dirty="0"/>
              <a:t>Krafft-Ebing (1840-1902): Sexual pathology</a:t>
            </a:r>
          </a:p>
          <a:p>
            <a:r>
              <a:rPr lang="en-US" sz="2800" dirty="0"/>
              <a:t>Ellis (1859-1939): Published six-volume work on sexuality; refuted deviance of homosexuality and masturbation</a:t>
            </a:r>
          </a:p>
          <a:p>
            <a:r>
              <a:rPr lang="en-US" sz="2800" dirty="0"/>
              <a:t>All early researchers legitimized the study of sexuality</a:t>
            </a:r>
          </a:p>
          <a:p>
            <a:r>
              <a:rPr lang="en-US" sz="2800" dirty="0"/>
              <a:t>Findings lacked consistency and organization</a:t>
            </a:r>
          </a:p>
        </p:txBody>
      </p:sp>
    </p:spTree>
    <p:extLst>
      <p:ext uri="{BB962C8B-B14F-4D97-AF65-F5344CB8AC3E}">
        <p14:creationId xmlns:p14="http://schemas.microsoft.com/office/powerpoint/2010/main" val="95407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1305</Words>
  <Application>Microsoft Office PowerPoint</Application>
  <PresentationFormat>On-screen Show (4:3)</PresentationFormat>
  <Paragraphs>237</Paragraphs>
  <Slides>36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Chapter 2 Sex Research: Methods and Problems</vt:lpstr>
      <vt:lpstr>Goals of Sexology</vt:lpstr>
      <vt:lpstr>Early Sexuality Research</vt:lpstr>
      <vt:lpstr>Early Sexuality Research</vt:lpstr>
      <vt:lpstr>Recent Sexuality Research</vt:lpstr>
      <vt:lpstr>Recent Sexuality Research</vt:lpstr>
      <vt:lpstr>Sexuality Researchers</vt:lpstr>
      <vt:lpstr>Early Promoters of Sexology</vt:lpstr>
      <vt:lpstr>Early Promoters of Sexology</vt:lpstr>
      <vt:lpstr>Sexuality Research Moves  to the United States</vt:lpstr>
      <vt:lpstr>PowerPoint Presentation</vt:lpstr>
      <vt:lpstr>Kinsey: Large Scale Sexuality Research Begins in the U.S.</vt:lpstr>
      <vt:lpstr>Kinsey: Large Scale Sexuality Research Begins in the U.S.</vt:lpstr>
      <vt:lpstr>Sexuality Research in the United States</vt:lpstr>
      <vt:lpstr>PowerPoint Presentation</vt:lpstr>
      <vt:lpstr>Sexuality Research in the United States</vt:lpstr>
      <vt:lpstr>PowerPoint Presentation</vt:lpstr>
      <vt:lpstr>Sexuality Research in the United States</vt:lpstr>
      <vt:lpstr>Sexuality Research in the United States: Homosexuality</vt:lpstr>
      <vt:lpstr>Sexuality Research in the United States</vt:lpstr>
      <vt:lpstr>Sexuality Research in the United States: Age-Specific Studies</vt:lpstr>
      <vt:lpstr>A Summary of Research Methods</vt:lpstr>
      <vt:lpstr>Non-Experimental Research Methods:   Case Studies</vt:lpstr>
      <vt:lpstr>Non-experimental Research Methods:  Case Study</vt:lpstr>
      <vt:lpstr>Non-experimental Research Methods:  Survey Methods</vt:lpstr>
      <vt:lpstr>Non-experimental Research Methods:  Survey Methods</vt:lpstr>
      <vt:lpstr>Non-experimental Research Methods:  Survey Methods</vt:lpstr>
      <vt:lpstr>Non-experimental Research Methods Outcome from Survey Data </vt:lpstr>
      <vt:lpstr>Non-experimental Research Methods:  Direct Observation Studies</vt:lpstr>
      <vt:lpstr>The Experimental Method:  Procedures</vt:lpstr>
      <vt:lpstr>The Experimental Method</vt:lpstr>
      <vt:lpstr>Technologies in Sex Research</vt:lpstr>
      <vt:lpstr>Measuring Sexual Arousal</vt:lpstr>
      <vt:lpstr>Technologies in Sex Research</vt:lpstr>
      <vt:lpstr>Ethical Guidelines for Human Sex Research</vt:lpstr>
      <vt:lpstr>Evaluating Research:  Questions to Ask</vt:lpstr>
    </vt:vector>
  </TitlesOfParts>
  <Company>Cengage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Leeds, Paige</dc:creator>
  <cp:lastModifiedBy>Donna Vandergrift</cp:lastModifiedBy>
  <cp:revision>6</cp:revision>
  <dcterms:created xsi:type="dcterms:W3CDTF">2012-03-09T22:37:04Z</dcterms:created>
  <dcterms:modified xsi:type="dcterms:W3CDTF">2015-05-18T01:47:10Z</dcterms:modified>
</cp:coreProperties>
</file>